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3" r:id="rId4"/>
    <p:sldId id="260" r:id="rId5"/>
    <p:sldId id="258" r:id="rId6"/>
    <p:sldId id="259" r:id="rId7"/>
    <p:sldId id="267" r:id="rId8"/>
    <p:sldId id="265" r:id="rId9"/>
    <p:sldId id="266" r:id="rId10"/>
    <p:sldId id="271" r:id="rId11"/>
    <p:sldId id="273" r:id="rId12"/>
    <p:sldId id="297" r:id="rId13"/>
    <p:sldId id="274" r:id="rId14"/>
    <p:sldId id="275" r:id="rId15"/>
    <p:sldId id="303" r:id="rId16"/>
    <p:sldId id="278" r:id="rId17"/>
    <p:sldId id="295" r:id="rId18"/>
    <p:sldId id="298" r:id="rId19"/>
    <p:sldId id="283" r:id="rId20"/>
    <p:sldId id="281" r:id="rId21"/>
    <p:sldId id="282" r:id="rId22"/>
    <p:sldId id="284" r:id="rId23"/>
    <p:sldId id="285" r:id="rId24"/>
    <p:sldId id="299" r:id="rId25"/>
    <p:sldId id="290" r:id="rId26"/>
    <p:sldId id="287" r:id="rId27"/>
    <p:sldId id="289" r:id="rId28"/>
    <p:sldId id="288" r:id="rId29"/>
    <p:sldId id="291" r:id="rId30"/>
    <p:sldId id="292" r:id="rId31"/>
    <p:sldId id="293" r:id="rId32"/>
    <p:sldId id="294" r:id="rId33"/>
    <p:sldId id="304"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MS" initials="m" lastIdx="19" clrIdx="0">
    <p:extLst>
      <p:ext uri="{19B8F6BF-5375-455C-9EA6-DF929625EA0E}">
        <p15:presenceInfo xmlns:p15="http://schemas.microsoft.com/office/powerpoint/2012/main" xmlns="" userId="JMS" providerId="None"/>
      </p:ext>
    </p:extLst>
  </p:cmAuthor>
  <p:cmAuthor id="2" name="Jean-Christophe" initials="JC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38" autoAdjust="0"/>
  </p:normalViewPr>
  <p:slideViewPr>
    <p:cSldViewPr>
      <p:cViewPr varScale="1">
        <p:scale>
          <a:sx n="78" d="100"/>
          <a:sy n="78" d="100"/>
        </p:scale>
        <p:origin x="-18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6A9C3-3FDC-4035-8343-012728238569}" type="datetimeFigureOut">
              <a:rPr lang="fr-FR" smtClean="0"/>
              <a:pPr/>
              <a:t>16/06/2020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4CA83-4397-4D83-9DEB-B483485F3CC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abosvt.com/geolsi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eol-alp.com/bauges/_general_bauges/front_bauge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a:t>
            </a:r>
            <a:r>
              <a:rPr lang="fr-FR" baseline="0" dirty="0" smtClean="0"/>
              <a:t> diaporama est tiré d’un atelier du plan national de formation qui s’est déroulé à Paris en Janvier 2020. Au cours de cet atelier Gaël </a:t>
            </a:r>
            <a:r>
              <a:rPr lang="fr-FR" baseline="0" dirty="0" err="1" smtClean="0"/>
              <a:t>Glandière</a:t>
            </a:r>
            <a:r>
              <a:rPr lang="fr-FR" baseline="0" dirty="0" smtClean="0"/>
              <a:t> (IA-IPR de SVT) et Damien </a:t>
            </a:r>
            <a:r>
              <a:rPr lang="fr-FR" baseline="0" dirty="0" err="1" smtClean="0"/>
              <a:t>Jaujard</a:t>
            </a:r>
            <a:r>
              <a:rPr lang="fr-FR" baseline="0" dirty="0" smtClean="0"/>
              <a:t> (professeur Agrégé à l’université de Paris) ont montré l’intérêt et les spécificités de la carte au millionième mais aussi les obstacles didactiques liés à cette ressource. L’aspect didactique (notion de modèle, carte géologique devant être comprise comme un document de synthèse, les représentations des élèves etc.) sera </a:t>
            </a:r>
            <a:r>
              <a:rPr lang="fr-FR" baseline="0" dirty="0" smtClean="0"/>
              <a:t>abordé </a:t>
            </a:r>
            <a:r>
              <a:rPr lang="fr-FR" baseline="0" dirty="0" smtClean="0"/>
              <a:t>dans un autre diaporama. Pour </a:t>
            </a:r>
            <a:r>
              <a:rPr lang="fr-FR" baseline="0" dirty="0" smtClean="0"/>
              <a:t>terminer </a:t>
            </a:r>
            <a:r>
              <a:rPr lang="fr-FR" baseline="0" dirty="0" smtClean="0"/>
              <a:t>cet exposé, j’ai ajouté d’autres informations issues d’une conférence de JM </a:t>
            </a:r>
            <a:r>
              <a:rPr lang="fr-FR" baseline="0" dirty="0" err="1" smtClean="0"/>
              <a:t>Lardeaux</a:t>
            </a:r>
            <a:r>
              <a:rPr lang="fr-FR" baseline="0" dirty="0" smtClean="0"/>
              <a:t> (Université de Nice) lors des journées « </a:t>
            </a:r>
            <a:r>
              <a:rPr lang="fr-FR" baseline="0" dirty="0" err="1" smtClean="0"/>
              <a:t>formaterre</a:t>
            </a:r>
            <a:r>
              <a:rPr lang="fr-FR" baseline="0" dirty="0" smtClean="0"/>
              <a:t> » de 2009. Merci à lui, à Gaël </a:t>
            </a:r>
            <a:r>
              <a:rPr lang="fr-FR" baseline="0" dirty="0" err="1" smtClean="0"/>
              <a:t>Glandière</a:t>
            </a:r>
            <a:r>
              <a:rPr lang="fr-FR" baseline="0" dirty="0" smtClean="0"/>
              <a:t> et à Damien </a:t>
            </a:r>
            <a:r>
              <a:rPr lang="fr-FR" baseline="0" dirty="0" err="1" smtClean="0"/>
              <a:t>Jaujard</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Exemple de cette richesse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Nous sommes au sud du bassin parisien (vers « la Châtre ») : le </a:t>
            </a:r>
            <a:r>
              <a:rPr lang="fr-FR" sz="1200" kern="1200" baseline="0" dirty="0" smtClean="0">
                <a:solidFill>
                  <a:schemeClr val="tx1"/>
                </a:solidFill>
                <a:effectLst/>
                <a:latin typeface="+mn-lt"/>
                <a:ea typeface="+mn-ea"/>
                <a:cs typeface="+mn-cs"/>
              </a:rPr>
              <a:t> « </a:t>
            </a:r>
            <a:r>
              <a:rPr lang="fr-FR" sz="1200" kern="1200" baseline="0" dirty="0" err="1" smtClean="0">
                <a:solidFill>
                  <a:schemeClr val="tx1"/>
                </a:solidFill>
                <a:effectLst/>
                <a:latin typeface="+mn-lt"/>
                <a:ea typeface="+mn-ea"/>
                <a:cs typeface="+mn-cs"/>
              </a:rPr>
              <a:t>bk</a:t>
            </a:r>
            <a:r>
              <a:rPr lang="fr-FR" sz="1200" kern="1200" baseline="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date du briovérien Cambrien (il est dans la colonne stratigraphique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donc le  </a:t>
            </a:r>
            <a:r>
              <a:rPr lang="fr-FR" sz="1200" kern="1200" dirty="0" err="1" smtClean="0">
                <a:solidFill>
                  <a:schemeClr val="tx1"/>
                </a:solidFill>
                <a:effectLst/>
                <a:latin typeface="+mn-lt"/>
                <a:ea typeface="+mn-ea"/>
                <a:cs typeface="+mn-cs"/>
              </a:rPr>
              <a:t>protolithe</a:t>
            </a:r>
            <a:r>
              <a:rPr lang="fr-FR" sz="1200" kern="1200" dirty="0" smtClean="0">
                <a:solidFill>
                  <a:schemeClr val="tx1"/>
                </a:solidFill>
                <a:effectLst/>
                <a:latin typeface="+mn-lt"/>
                <a:ea typeface="+mn-ea"/>
                <a:cs typeface="+mn-cs"/>
              </a:rPr>
              <a:t> (la roche initiale</a:t>
            </a:r>
            <a:r>
              <a:rPr lang="fr-FR" sz="1200" kern="1200" baseline="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 roche sédimentaire). Je</a:t>
            </a:r>
            <a:r>
              <a:rPr lang="fr-FR" sz="1200" kern="1200" baseline="0" dirty="0" smtClean="0">
                <a:solidFill>
                  <a:schemeClr val="tx1"/>
                </a:solidFill>
                <a:effectLst/>
                <a:latin typeface="+mn-lt"/>
                <a:ea typeface="+mn-ea"/>
                <a:cs typeface="+mn-cs"/>
              </a:rPr>
              <a:t> dis roche initiale car on observe un métamorphisme. L</a:t>
            </a:r>
            <a:r>
              <a:rPr lang="fr-FR" sz="1200" kern="1200" dirty="0" smtClean="0">
                <a:solidFill>
                  <a:schemeClr val="tx1"/>
                </a:solidFill>
                <a:effectLst/>
                <a:latin typeface="+mn-lt"/>
                <a:ea typeface="+mn-ea"/>
                <a:cs typeface="+mn-cs"/>
              </a:rPr>
              <a:t>e métamorphisme est repéré par les « tirets » </a:t>
            </a:r>
            <a:r>
              <a:rPr lang="fr-FR" sz="1200" kern="1200" baseline="0" dirty="0" smtClean="0">
                <a:solidFill>
                  <a:schemeClr val="tx1"/>
                </a:solidFill>
                <a:effectLst/>
                <a:latin typeface="+mn-lt"/>
                <a:ea typeface="+mn-ea"/>
                <a:cs typeface="+mn-cs"/>
              </a:rPr>
              <a:t>qui</a:t>
            </a:r>
            <a:r>
              <a:rPr lang="fr-FR" sz="1200" kern="1200" dirty="0" smtClean="0">
                <a:solidFill>
                  <a:schemeClr val="tx1"/>
                </a:solidFill>
                <a:effectLst/>
                <a:latin typeface="+mn-lt"/>
                <a:ea typeface="+mn-ea"/>
                <a:cs typeface="+mn-cs"/>
              </a:rPr>
              <a:t> montrent un facies de type amphibolite.</a:t>
            </a:r>
            <a:r>
              <a:rPr lang="fr-FR" sz="1200" kern="1200" baseline="0" dirty="0" smtClean="0">
                <a:solidFill>
                  <a:schemeClr val="tx1"/>
                </a:solidFill>
                <a:effectLst/>
                <a:latin typeface="+mn-lt"/>
                <a:ea typeface="+mn-ea"/>
                <a:cs typeface="+mn-cs"/>
              </a:rPr>
              <a:t> La couleur orange de ces « tirets » montre que le métamorphisme est </a:t>
            </a:r>
            <a:r>
              <a:rPr lang="fr-FR" sz="1200" kern="1200" dirty="0" smtClean="0">
                <a:solidFill>
                  <a:schemeClr val="tx1"/>
                </a:solidFill>
                <a:effectLst/>
                <a:latin typeface="+mn-lt"/>
                <a:ea typeface="+mn-ea"/>
                <a:cs typeface="+mn-cs"/>
              </a:rPr>
              <a:t>d’âge méso </a:t>
            </a:r>
            <a:r>
              <a:rPr lang="fr-FR" sz="1200" kern="1200" dirty="0" err="1" smtClean="0">
                <a:solidFill>
                  <a:schemeClr val="tx1"/>
                </a:solidFill>
                <a:effectLst/>
                <a:latin typeface="+mn-lt"/>
                <a:ea typeface="+mn-ea"/>
                <a:cs typeface="+mn-cs"/>
              </a:rPr>
              <a:t>varisque</a:t>
            </a:r>
            <a:r>
              <a:rPr lang="fr-FR" sz="1200" kern="1200" dirty="0" smtClean="0">
                <a:solidFill>
                  <a:schemeClr val="tx1"/>
                </a:solidFill>
                <a:effectLst/>
                <a:latin typeface="+mn-lt"/>
                <a:ea typeface="+mn-ea"/>
                <a:cs typeface="+mn-cs"/>
              </a:rPr>
              <a:t> (355 MA).</a:t>
            </a:r>
          </a:p>
          <a:p>
            <a:endParaRPr lang="fr-FR" dirty="0" smtClean="0"/>
          </a:p>
          <a:p>
            <a:r>
              <a:rPr lang="fr-FR" dirty="0" smtClean="0"/>
              <a:t>On a bien le témoignage</a:t>
            </a:r>
            <a:r>
              <a:rPr lang="fr-FR" baseline="0" dirty="0" smtClean="0"/>
              <a:t> d’une histoire géologique: au protérozoïque se sont déposées des roches sédimentaires. Celles-ci ont subi un métamorphisme avec un facies de type « amphibolite » (métamorphisme de moyenne ou faible pression et moyenne ou haute température). Attention, on sait que dans cette zone on pourra rencontrer ce type de roches mais le risque est de faire croire aux élèves que tout le sous-sol a été étudié pour délimiter précisément les roches et les affleurements. Rappel: la construction d’une carte géologique est un peu plus compliquée que cela!</a:t>
            </a:r>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10</a:t>
            </a:fld>
            <a:endParaRPr lang="fr-FR"/>
          </a:p>
        </p:txBody>
      </p:sp>
    </p:spTree>
    <p:extLst>
      <p:ext uri="{BB962C8B-B14F-4D97-AF65-F5344CB8AC3E}">
        <p14:creationId xmlns:p14="http://schemas.microsoft.com/office/powerpoint/2010/main" xmlns="" val="318703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Cette très (trop?)</a:t>
            </a:r>
            <a:r>
              <a:rPr lang="fr-FR" baseline="0" dirty="0" smtClean="0"/>
              <a:t> grande richesse d’information de la carte peut perdre un débutant. On ne peut pas « lâcher » les élèves devant une telle carte sans les avoir préparés. </a:t>
            </a:r>
            <a:r>
              <a:rPr lang="fr-FR" sz="1200" kern="1200" dirty="0" smtClean="0">
                <a:solidFill>
                  <a:schemeClr val="tx1"/>
                </a:solidFill>
                <a:effectLst/>
                <a:latin typeface="+mn-lt"/>
                <a:ea typeface="+mn-ea"/>
                <a:cs typeface="+mn-cs"/>
              </a:rPr>
              <a:t>Il faut donc trier pour l’élève</a:t>
            </a:r>
            <a:r>
              <a:rPr lang="fr-FR" sz="1200" kern="1200" baseline="0" dirty="0" smtClean="0">
                <a:solidFill>
                  <a:schemeClr val="tx1"/>
                </a:solidFill>
                <a:effectLst/>
                <a:latin typeface="+mn-lt"/>
                <a:ea typeface="+mn-ea"/>
                <a:cs typeface="+mn-cs"/>
              </a:rPr>
              <a:t> et l’aider à décrypter ces informations, et mettre en évidence les données dont il aura besoin par rapport à celles qui lui seront plus « accessoires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Par exemple ici, nous sommes à proximité du lac de </a:t>
            </a:r>
            <a:r>
              <a:rPr lang="fr-FR" sz="1200" kern="1200" baseline="0" dirty="0" err="1" smtClean="0">
                <a:solidFill>
                  <a:schemeClr val="tx1"/>
                </a:solidFill>
                <a:effectLst/>
                <a:latin typeface="+mn-lt"/>
                <a:ea typeface="+mn-ea"/>
                <a:cs typeface="+mn-cs"/>
              </a:rPr>
              <a:t>Neuchatel</a:t>
            </a:r>
            <a:r>
              <a:rPr lang="fr-FR" sz="1200" kern="1200" baseline="0" dirty="0" smtClean="0">
                <a:solidFill>
                  <a:schemeClr val="tx1"/>
                </a:solidFill>
                <a:effectLst/>
                <a:latin typeface="+mn-lt"/>
                <a:ea typeface="+mn-ea"/>
                <a:cs typeface="+mn-cs"/>
              </a:rPr>
              <a:t> (la carte est centrée sur Bern) (et oui la carte déborde » sur la Suisse)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Ici les courbes ne montrent donc pas l’altitude (rappel: pas de données d’altitude sur cette carte) mais la profondeur à la base du Cénozoïque (orange) ce sont des isobathes.  On voit bien une diminution de la profondeur quand on s’éloigne du relief. C’est une caractéristique d’un bassin </a:t>
            </a:r>
            <a:r>
              <a:rPr lang="fr-FR" sz="1200" kern="1200" baseline="0" dirty="0" err="1" smtClean="0">
                <a:solidFill>
                  <a:schemeClr val="tx1"/>
                </a:solidFill>
                <a:effectLst/>
                <a:latin typeface="+mn-lt"/>
                <a:ea typeface="+mn-ea"/>
                <a:cs typeface="+mn-cs"/>
              </a:rPr>
              <a:t>flexural</a:t>
            </a:r>
            <a:r>
              <a:rPr lang="fr-FR" sz="1200" kern="1200" baseline="0" dirty="0" smtClean="0">
                <a:solidFill>
                  <a:schemeClr val="tx1"/>
                </a:solidFill>
                <a:effectLst/>
                <a:latin typeface="+mn-lt"/>
                <a:ea typeface="+mn-ea"/>
                <a:cs typeface="+mn-cs"/>
              </a:rPr>
              <a:t> (se formant à l’avant de la collision) qu’on peut dater puisque ce sont des dépôts du miocène. La collision s’est donc déroulée au moins jusqu’au miocène.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11</a:t>
            </a:fld>
            <a:endParaRPr lang="fr-FR"/>
          </a:p>
        </p:txBody>
      </p:sp>
    </p:spTree>
    <p:extLst>
      <p:ext uri="{BB962C8B-B14F-4D97-AF65-F5344CB8AC3E}">
        <p14:creationId xmlns:p14="http://schemas.microsoft.com/office/powerpoint/2010/main" xmlns="" val="219189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Voyons</a:t>
            </a:r>
            <a:r>
              <a:rPr lang="fr-FR" baseline="0" dirty="0" smtClean="0"/>
              <a:t> quelques exemples en lien avec le programme…</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Ce qui est intéressant c’est utiliser la carte en alternant les « vues de loin » et les « zoom » ou « vues de près ». </a:t>
            </a:r>
          </a:p>
          <a:p>
            <a:r>
              <a:rPr lang="fr-FR" sz="1200" kern="1200" dirty="0" smtClean="0">
                <a:solidFill>
                  <a:schemeClr val="tx1"/>
                </a:solidFill>
                <a:effectLst/>
                <a:latin typeface="+mn-lt"/>
                <a:ea typeface="+mn-ea"/>
                <a:cs typeface="+mn-cs"/>
              </a:rPr>
              <a:t>Exemple : on étudie en détail les chevauchements au niveau du Lautaret (on peut utiliser la carte + des données complémentaires comme le SIG « géo-points » </a:t>
            </a:r>
            <a:r>
              <a:rPr lang="fr-FR" sz="1200" kern="1200" dirty="0" smtClean="0">
                <a:solidFill>
                  <a:schemeClr val="tx1"/>
                </a:solidFill>
                <a:latin typeface="+mn-lt"/>
                <a:ea typeface="+mn-ea"/>
                <a:cs typeface="+mn-cs"/>
                <a:hlinkClick r:id="rId3"/>
              </a:rPr>
              <a:t>http://www.labosvt.com/geolsig/</a:t>
            </a:r>
            <a:r>
              <a:rPr lang="fr-FR" sz="1200" kern="1200" baseline="0" dirty="0" smtClean="0">
                <a:solidFill>
                  <a:schemeClr val="tx1"/>
                </a:solidFill>
                <a:effectLst/>
                <a:latin typeface="+mn-lt"/>
                <a:ea typeface="+mn-ea"/>
                <a:cs typeface="+mn-cs"/>
              </a:rPr>
              <a:t> voire aller sur le terrain pour les plus chanceux).</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N’oublions pas que la carte est un document de synthèse. </a:t>
            </a:r>
            <a:r>
              <a:rPr lang="fr-FR" baseline="0" dirty="0" smtClean="0"/>
              <a:t>La sortie sur le terrain (ou les données SIG) permet de relever les faits scientifiques (étude des roches, datation etc.). Les connaissances géologiques permettent de les interpréter en utilisant les modèles proposés par les géologues (collision). La carte est donc le document de synthèse interprétatif.</a:t>
            </a:r>
            <a:endParaRPr lang="fr-FR" dirty="0" smtClean="0"/>
          </a:p>
          <a:p>
            <a:endParaRPr lang="fr-FR" sz="120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 ce qui est intéressant c’est de voir aussi de plus loin : on voit aussi de loin tous les chevauchements dans les Alpes, avec la forme globale du relief…</a:t>
            </a:r>
          </a:p>
          <a:p>
            <a:r>
              <a:rPr lang="fr-FR" dirty="0" smtClean="0"/>
              <a:t>On peut</a:t>
            </a:r>
            <a:r>
              <a:rPr lang="fr-FR" baseline="0" dirty="0" smtClean="0"/>
              <a:t> dater relativement ces événements les uns par rapport aux autres!</a:t>
            </a:r>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13</a:t>
            </a:fld>
            <a:endParaRPr lang="fr-FR"/>
          </a:p>
        </p:txBody>
      </p:sp>
    </p:spTree>
    <p:extLst>
      <p:ext uri="{BB962C8B-B14F-4D97-AF65-F5344CB8AC3E}">
        <p14:creationId xmlns:p14="http://schemas.microsoft.com/office/powerpoint/2010/main" xmlns="" val="319425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a:t>
            </a:r>
            <a:r>
              <a:rPr lang="fr-FR" baseline="0" dirty="0" smtClean="0"/>
              <a:t> le terrain on ne voit pas vraiment les nappes de charriage ni les contacts anormaux. Mais on peut observer, après avoir étudié les roches elles-mêmes (datation) que le haut de la série est du Trias, qu’il repose sur un ensemble jurassique moyen-crétacé supérieur reposant lui-même sur de l’</a:t>
            </a:r>
            <a:r>
              <a:rPr lang="fr-FR" baseline="0" dirty="0" err="1" smtClean="0"/>
              <a:t>éo</a:t>
            </a:r>
            <a:r>
              <a:rPr lang="fr-FR" baseline="0" dirty="0" smtClean="0"/>
              <a:t> oligocène. On sait que ce n’est pas une série inversée car le jurassique et le crétacé sont dans le «bon sens » l’un par rapport à l’autre. On peut donc en déduire le charriage. </a:t>
            </a:r>
            <a:endParaRPr lang="fr-FR" dirty="0" smtClean="0"/>
          </a:p>
          <a:p>
            <a:r>
              <a:rPr lang="fr-FR" dirty="0" smtClean="0"/>
              <a:t>(voir</a:t>
            </a:r>
            <a:r>
              <a:rPr lang="fr-FR" baseline="0" dirty="0" smtClean="0"/>
              <a:t> diapo suivante)</a:t>
            </a:r>
            <a:endParaRPr lang="fr-FR" dirty="0" smtClean="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14</a:t>
            </a:fld>
            <a:endParaRPr lang="fr-FR"/>
          </a:p>
        </p:txBody>
      </p:sp>
    </p:spTree>
    <p:extLst>
      <p:ext uri="{BB962C8B-B14F-4D97-AF65-F5344CB8AC3E}">
        <p14:creationId xmlns:p14="http://schemas.microsoft.com/office/powerpoint/2010/main" xmlns="" val="324309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observations sur le terrain sont en accord avec le modèle de collision: des nappes</a:t>
            </a:r>
            <a:r>
              <a:rPr lang="fr-FR" baseline="0" dirty="0" smtClean="0"/>
              <a:t> de charriage se sont mise en place en relation avec un raccourcissement. La carte synthétise cela et représente </a:t>
            </a:r>
            <a:r>
              <a:rPr lang="fr-FR" dirty="0" smtClean="0"/>
              <a:t>les deux contacts anormaux. Les</a:t>
            </a:r>
            <a:r>
              <a:rPr lang="fr-FR" baseline="0" dirty="0" smtClean="0"/>
              <a:t> principes de bases de géologie (superposition, recoupement) permettent de dater relativement le charriage au post-oligocène.</a:t>
            </a:r>
            <a:endParaRPr lang="fr-FR" dirty="0" smtClean="0"/>
          </a:p>
          <a:p>
            <a:endParaRPr lang="fr-FR" dirty="0" smtClean="0"/>
          </a:p>
          <a:p>
            <a:r>
              <a:rPr lang="fr-FR" dirty="0" smtClean="0"/>
              <a:t>Remarque:</a:t>
            </a:r>
            <a:r>
              <a:rPr lang="fr-FR" baseline="0" dirty="0" smtClean="0"/>
              <a:t> ici l’</a:t>
            </a:r>
            <a:r>
              <a:rPr lang="fr-FR" baseline="0" dirty="0" err="1" smtClean="0"/>
              <a:t>éo</a:t>
            </a:r>
            <a:r>
              <a:rPr lang="fr-FR" baseline="0" dirty="0" smtClean="0"/>
              <a:t>-oligocène n’est pas représenté.</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peut utiliser les SIG pour mieux apprécier</a:t>
            </a:r>
            <a:r>
              <a:rPr lang="fr-FR" baseline="0" dirty="0" smtClean="0"/>
              <a:t> la vue en 3D c’est-à-dire en appliquant la carte géologique sur le relief (</a:t>
            </a:r>
            <a:r>
              <a:rPr lang="fr-FR" baseline="0" dirty="0" err="1" smtClean="0"/>
              <a:t>google</a:t>
            </a:r>
            <a:r>
              <a:rPr lang="fr-FR" baseline="0" dirty="0" smtClean="0"/>
              <a:t> </a:t>
            </a:r>
            <a:r>
              <a:rPr lang="fr-FR" baseline="0" dirty="0" err="1" smtClean="0"/>
              <a:t>earth</a:t>
            </a:r>
            <a:r>
              <a:rPr lang="fr-FR" baseline="0" dirty="0" smtClean="0"/>
              <a:t> ou autre méthode).  </a:t>
            </a:r>
            <a:endParaRPr lang="fr-FR" dirty="0" smtClean="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15</a:t>
            </a:fld>
            <a:endParaRPr lang="fr-FR"/>
          </a:p>
        </p:txBody>
      </p:sp>
    </p:spTree>
    <p:extLst>
      <p:ext uri="{BB962C8B-B14F-4D97-AF65-F5344CB8AC3E}">
        <p14:creationId xmlns:p14="http://schemas.microsoft.com/office/powerpoint/2010/main" xmlns="" val="1655403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qui est intéressant avec la carte géologique de France (par</a:t>
            </a:r>
            <a:r>
              <a:rPr lang="fr-FR" sz="1200" kern="1200" baseline="0" dirty="0" smtClean="0">
                <a:solidFill>
                  <a:schemeClr val="tx1"/>
                </a:solidFill>
                <a:effectLst/>
                <a:latin typeface="+mn-lt"/>
                <a:ea typeface="+mn-ea"/>
                <a:cs typeface="+mn-cs"/>
              </a:rPr>
              <a:t> rapport aux cartes au 1/50 000ième) est qu’elle permet facilement de « dé-zoomer » et de se rendre compte que des zones de chevauchements sont nombreuses dans les Alpes. Les données de terrain sont importantes mais on sait qu’on ne peut organiser une sortie d’un mois dans les Alpes!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La carte permet donc de « visiter » virtuellement (si possible toujours en lien avec des données virtuelles de terrain) l’ensemble de la chaine en quelques minutes et se rendre compte qu’on peut </a:t>
            </a:r>
            <a:r>
              <a:rPr lang="fr-FR" sz="1200" kern="1200" dirty="0" smtClean="0">
                <a:solidFill>
                  <a:schemeClr val="tx1"/>
                </a:solidFill>
                <a:effectLst/>
                <a:latin typeface="+mn-lt"/>
                <a:ea typeface="+mn-ea"/>
                <a:cs typeface="+mn-cs"/>
              </a:rPr>
              <a:t>ainsi </a:t>
            </a:r>
            <a:r>
              <a:rPr lang="fr-FR" sz="1200" b="1" kern="1200" dirty="0" smtClean="0">
                <a:solidFill>
                  <a:schemeClr val="tx1"/>
                </a:solidFill>
                <a:effectLst/>
                <a:latin typeface="+mn-lt"/>
                <a:ea typeface="+mn-ea"/>
                <a:cs typeface="+mn-cs"/>
              </a:rPr>
              <a:t>dater</a:t>
            </a:r>
            <a:r>
              <a:rPr lang="fr-FR" sz="1200" kern="1200" dirty="0" smtClean="0">
                <a:solidFill>
                  <a:schemeClr val="tx1"/>
                </a:solidFill>
                <a:effectLst/>
                <a:latin typeface="+mn-lt"/>
                <a:ea typeface="+mn-ea"/>
                <a:cs typeface="+mn-cs"/>
              </a:rPr>
              <a:t> les</a:t>
            </a:r>
            <a:r>
              <a:rPr lang="fr-FR" sz="1200" kern="1200" baseline="0" dirty="0" smtClean="0">
                <a:solidFill>
                  <a:schemeClr val="tx1"/>
                </a:solidFill>
                <a:effectLst/>
                <a:latin typeface="+mn-lt"/>
                <a:ea typeface="+mn-ea"/>
                <a:cs typeface="+mn-cs"/>
              </a:rPr>
              <a:t> principaux chevauchements dans les Alpes occidentales mais aussi remarquer le fait qu’ils sont tous orientés Est-Ouest.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Attention, l’ophiolite de </a:t>
            </a:r>
            <a:r>
              <a:rPr lang="fr-FR" sz="1200" kern="1200" baseline="0" dirty="0" err="1" smtClean="0">
                <a:solidFill>
                  <a:schemeClr val="tx1"/>
                </a:solidFill>
                <a:effectLst/>
                <a:latin typeface="+mn-lt"/>
                <a:ea typeface="+mn-ea"/>
                <a:cs typeface="+mn-cs"/>
              </a:rPr>
              <a:t>Chamrousse</a:t>
            </a:r>
            <a:r>
              <a:rPr lang="fr-FR" sz="1200" kern="1200" baseline="0" dirty="0" smtClean="0">
                <a:solidFill>
                  <a:schemeClr val="tx1"/>
                </a:solidFill>
                <a:effectLst/>
                <a:latin typeface="+mn-lt"/>
                <a:ea typeface="+mn-ea"/>
                <a:cs typeface="+mn-cs"/>
              </a:rPr>
              <a:t> est charriée sur d’autre terrains. Mais ce charriage est lui-même recoupé par les dépôts du Trias. Le principe de recoupement montre donc que le charriage est </a:t>
            </a:r>
            <a:r>
              <a:rPr lang="fr-FR" sz="1200" kern="1200" baseline="0" dirty="0" err="1" smtClean="0">
                <a:solidFill>
                  <a:schemeClr val="tx1"/>
                </a:solidFill>
                <a:effectLst/>
                <a:latin typeface="+mn-lt"/>
                <a:ea typeface="+mn-ea"/>
                <a:cs typeface="+mn-cs"/>
              </a:rPr>
              <a:t>anté</a:t>
            </a:r>
            <a:r>
              <a:rPr lang="fr-FR" sz="1200" kern="1200" baseline="0" dirty="0" smtClean="0">
                <a:solidFill>
                  <a:schemeClr val="tx1"/>
                </a:solidFill>
                <a:effectLst/>
                <a:latin typeface="+mn-lt"/>
                <a:ea typeface="+mn-ea"/>
                <a:cs typeface="+mn-cs"/>
              </a:rPr>
              <a:t>-Trias!</a:t>
            </a:r>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16</a:t>
            </a:fld>
            <a:endParaRPr lang="fr-FR"/>
          </a:p>
        </p:txBody>
      </p:sp>
    </p:spTree>
    <p:extLst>
      <p:ext uri="{BB962C8B-B14F-4D97-AF65-F5344CB8AC3E}">
        <p14:creationId xmlns:p14="http://schemas.microsoft.com/office/powerpoint/2010/main" xmlns="" val="138726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a:t>
            </a:r>
            <a:r>
              <a:rPr lang="fr-FR" baseline="0" dirty="0" smtClean="0"/>
              <a:t> au niveau du massif des Bauges (dans sa partie occidentale). </a:t>
            </a:r>
            <a:endParaRPr lang="fr-FR" dirty="0" smtClean="0"/>
          </a:p>
          <a:p>
            <a:r>
              <a:rPr lang="fr-FR" dirty="0" smtClean="0"/>
              <a:t>Le</a:t>
            </a:r>
            <a:r>
              <a:rPr lang="fr-FR" baseline="0" dirty="0" smtClean="0"/>
              <a:t> chevauchement frontal montre bien que le raccourcissement s’est poursuivi au tertiaire puisque le jurassique chevauche le miocène et l’oligocène. </a:t>
            </a:r>
          </a:p>
          <a:p>
            <a:r>
              <a:rPr lang="fr-FR" baseline="0" dirty="0" smtClean="0"/>
              <a:t>Extrait du site de M. </a:t>
            </a:r>
            <a:r>
              <a:rPr lang="fr-FR" baseline="0" dirty="0" err="1" smtClean="0"/>
              <a:t>Gidon</a:t>
            </a:r>
            <a:r>
              <a:rPr lang="fr-FR" baseline="0" dirty="0" smtClean="0"/>
              <a:t>:</a:t>
            </a:r>
          </a:p>
          <a:p>
            <a:r>
              <a:rPr lang="fr-FR" sz="1200" b="0" i="1" kern="1200" dirty="0" smtClean="0">
                <a:solidFill>
                  <a:schemeClr val="tx1"/>
                </a:solidFill>
                <a:latin typeface="+mn-lt"/>
                <a:ea typeface="+mn-ea"/>
                <a:cs typeface="+mn-cs"/>
              </a:rPr>
              <a:t>Le déplacement du massif des Bauges qui résulte de ce chevauchement, a soulevé de près de 3000 m des roches relativement anciennes, telles que celles du Jurassique supérieur (</a:t>
            </a:r>
            <a:r>
              <a:rPr lang="fr-FR" sz="1200" b="0" i="1" kern="1200" dirty="0" err="1" smtClean="0">
                <a:solidFill>
                  <a:schemeClr val="tx1"/>
                </a:solidFill>
                <a:latin typeface="+mn-lt"/>
                <a:ea typeface="+mn-ea"/>
                <a:cs typeface="+mn-cs"/>
              </a:rPr>
              <a:t>Tithonique</a:t>
            </a:r>
            <a:r>
              <a:rPr lang="fr-FR" sz="1200" b="0" i="1" kern="1200" dirty="0" smtClean="0">
                <a:solidFill>
                  <a:schemeClr val="tx1"/>
                </a:solidFill>
                <a:latin typeface="+mn-lt"/>
                <a:ea typeface="+mn-ea"/>
                <a:cs typeface="+mn-cs"/>
              </a:rPr>
              <a:t> sensu lato), en les poussant, grossièrement vers l'ouest, par dessus celles, bien plus récentes, de l'Oligocène et du Miocène du bord oriental du sillon molassique périalpin. C'est l'importance de cet accident qui est cause de la brutalité de la différence de relief entre les Bauges et les secteurs plus "externes"* du sillon molassique et des chaînons jurassiens. Ce massif est en fait le seul de tous les massifs subalpins septentrionaux à être ainsi limité du côté externe par un tel accident tectonique, unique et continu.</a:t>
            </a:r>
          </a:p>
          <a:p>
            <a:r>
              <a:rPr lang="fr-FR" sz="1200" b="0" i="0" kern="1200" dirty="0" smtClean="0">
                <a:solidFill>
                  <a:schemeClr val="tx1"/>
                </a:solidFill>
                <a:latin typeface="+mn-lt"/>
                <a:ea typeface="+mn-ea"/>
                <a:cs typeface="+mn-cs"/>
              </a:rPr>
              <a:t>Pour plus de précisions : </a:t>
            </a:r>
            <a:r>
              <a:rPr lang="fr-FR" dirty="0" smtClean="0">
                <a:hlinkClick r:id="rId3"/>
              </a:rPr>
              <a:t>http://www.geol-alp.com/bauges/_general_bauges/front_bauges.html#interpretFront</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a:t>
            </a:r>
            <a:r>
              <a:rPr lang="fr-FR" sz="1200" kern="1200" baseline="0" dirty="0" smtClean="0">
                <a:solidFill>
                  <a:schemeClr val="tx1"/>
                </a:solidFill>
                <a:effectLst/>
                <a:latin typeface="+mn-lt"/>
                <a:ea typeface="+mn-ea"/>
                <a:cs typeface="+mn-cs"/>
              </a:rPr>
              <a:t> autre objectif du programme de Tale Spé SVT est de trouver des traces du passé mouvementé de la Terre. Là encore la carte au millionième regorge d’exemples.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Si on se place à proximité de</a:t>
            </a:r>
            <a:r>
              <a:rPr lang="fr-FR" sz="1200" kern="1200" baseline="0" dirty="0" smtClean="0">
                <a:solidFill>
                  <a:schemeClr val="tx1"/>
                </a:solidFill>
                <a:effectLst/>
                <a:latin typeface="+mn-lt"/>
                <a:ea typeface="+mn-ea"/>
                <a:cs typeface="+mn-cs"/>
              </a:rPr>
              <a:t> la ville d’Ussel.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cette</a:t>
            </a:r>
            <a:r>
              <a:rPr lang="fr-FR" sz="1200" kern="1200" baseline="0" dirty="0" smtClean="0">
                <a:solidFill>
                  <a:schemeClr val="tx1"/>
                </a:solidFill>
                <a:effectLst/>
                <a:latin typeface="+mn-lt"/>
                <a:ea typeface="+mn-ea"/>
                <a:cs typeface="+mn-cs"/>
              </a:rPr>
              <a:t> zone </a:t>
            </a:r>
            <a:r>
              <a:rPr lang="fr-FR" sz="1200" kern="1200" dirty="0" smtClean="0">
                <a:solidFill>
                  <a:schemeClr val="tx1"/>
                </a:solidFill>
                <a:effectLst/>
                <a:latin typeface="+mn-lt"/>
                <a:ea typeface="+mn-ea"/>
                <a:cs typeface="+mn-cs"/>
              </a:rPr>
              <a:t>des étoiles  ont été représentés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qui informe qu’on a</a:t>
            </a:r>
            <a:r>
              <a:rPr lang="fr-FR" sz="1200" kern="1200" baseline="0" dirty="0" smtClean="0">
                <a:solidFill>
                  <a:schemeClr val="tx1"/>
                </a:solidFill>
                <a:effectLst/>
                <a:latin typeface="+mn-lt"/>
                <a:ea typeface="+mn-ea"/>
                <a:cs typeface="+mn-cs"/>
              </a:rPr>
              <a:t> observé sur le terrain </a:t>
            </a:r>
            <a:r>
              <a:rPr lang="fr-FR" sz="1200" kern="1200" dirty="0" smtClean="0">
                <a:solidFill>
                  <a:schemeClr val="tx1"/>
                </a:solidFill>
                <a:effectLst/>
                <a:latin typeface="+mn-lt"/>
                <a:ea typeface="+mn-ea"/>
                <a:cs typeface="+mn-cs"/>
              </a:rPr>
              <a:t>des reliques « </a:t>
            </a:r>
            <a:r>
              <a:rPr lang="fr-FR" sz="1200" kern="1200" dirty="0" err="1" smtClean="0">
                <a:solidFill>
                  <a:schemeClr val="tx1"/>
                </a:solidFill>
                <a:effectLst/>
                <a:latin typeface="+mn-lt"/>
                <a:ea typeface="+mn-ea"/>
                <a:cs typeface="+mn-cs"/>
              </a:rPr>
              <a:t>éovarisques</a:t>
            </a:r>
            <a:r>
              <a:rPr lang="fr-FR" sz="1200" kern="1200" dirty="0" smtClean="0">
                <a:solidFill>
                  <a:schemeClr val="tx1"/>
                </a:solidFill>
                <a:effectLst/>
                <a:latin typeface="+mn-lt"/>
                <a:ea typeface="+mn-ea"/>
                <a:cs typeface="+mn-cs"/>
              </a:rPr>
              <a:t> » d’éclogites. C’est donc la</a:t>
            </a:r>
            <a:r>
              <a:rPr lang="fr-FR" sz="1200" kern="1200" baseline="0" dirty="0" smtClean="0">
                <a:solidFill>
                  <a:schemeClr val="tx1"/>
                </a:solidFill>
                <a:effectLst/>
                <a:latin typeface="+mn-lt"/>
                <a:ea typeface="+mn-ea"/>
                <a:cs typeface="+mn-cs"/>
              </a:rPr>
              <a:t> trace d’une ancienne </a:t>
            </a:r>
            <a:r>
              <a:rPr lang="fr-FR" sz="1200" kern="1200" dirty="0" smtClean="0">
                <a:solidFill>
                  <a:schemeClr val="tx1"/>
                </a:solidFill>
                <a:effectLst/>
                <a:latin typeface="+mn-lt"/>
                <a:ea typeface="+mn-ea"/>
                <a:cs typeface="+mn-cs"/>
              </a:rPr>
              <a:t>subduction. Attention nous</a:t>
            </a:r>
            <a:r>
              <a:rPr lang="fr-FR" sz="1200" kern="1200" baseline="0" dirty="0" smtClean="0">
                <a:solidFill>
                  <a:schemeClr val="tx1"/>
                </a:solidFill>
                <a:effectLst/>
                <a:latin typeface="+mn-lt"/>
                <a:ea typeface="+mn-ea"/>
                <a:cs typeface="+mn-cs"/>
              </a:rPr>
              <a:t> n’avons pas de trace précise d’ophiolite à cet endroit. Juste des éclogites éparpillées.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19</a:t>
            </a:fld>
            <a:endParaRPr lang="fr-FR"/>
          </a:p>
        </p:txBody>
      </p:sp>
    </p:spTree>
    <p:extLst>
      <p:ext uri="{BB962C8B-B14F-4D97-AF65-F5344CB8AC3E}">
        <p14:creationId xmlns:p14="http://schemas.microsoft.com/office/powerpoint/2010/main" xmlns="" val="314366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Juste à l’Est</a:t>
            </a:r>
            <a:r>
              <a:rPr lang="fr-FR" sz="1200" kern="1200" baseline="0" dirty="0" smtClean="0">
                <a:solidFill>
                  <a:schemeClr val="tx1"/>
                </a:solidFill>
                <a:effectLst/>
                <a:latin typeface="+mn-lt"/>
                <a:ea typeface="+mn-ea"/>
                <a:cs typeface="+mn-cs"/>
              </a:rPr>
              <a:t> de cette zone on peut relever d’autres indices reportés par les auteurs de la carte: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On observe du « </a:t>
            </a:r>
            <a:r>
              <a:rPr lang="fr-FR" sz="1200" kern="1200" baseline="0" dirty="0" err="1" smtClean="0">
                <a:solidFill>
                  <a:schemeClr val="tx1"/>
                </a:solidFill>
                <a:effectLst/>
                <a:latin typeface="+mn-lt"/>
                <a:ea typeface="+mn-ea"/>
                <a:cs typeface="+mn-cs"/>
              </a:rPr>
              <a:t>bk</a:t>
            </a:r>
            <a:r>
              <a:rPr lang="fr-FR" sz="1200" kern="1200" baseline="0" dirty="0" smtClean="0">
                <a:solidFill>
                  <a:schemeClr val="tx1"/>
                </a:solidFill>
                <a:effectLst/>
                <a:latin typeface="+mn-lt"/>
                <a:ea typeface="+mn-ea"/>
                <a:cs typeface="+mn-cs"/>
              </a:rPr>
              <a:t> » dont la roche initiale (</a:t>
            </a:r>
            <a:r>
              <a:rPr lang="fr-FR" sz="1200" kern="1200" baseline="0" dirty="0" err="1" smtClean="0">
                <a:solidFill>
                  <a:schemeClr val="tx1"/>
                </a:solidFill>
                <a:effectLst/>
                <a:latin typeface="+mn-lt"/>
                <a:ea typeface="+mn-ea"/>
                <a:cs typeface="+mn-cs"/>
              </a:rPr>
              <a:t>protolithe</a:t>
            </a:r>
            <a:r>
              <a:rPr lang="fr-FR" sz="1200" kern="1200" baseline="0" dirty="0" smtClean="0">
                <a:solidFill>
                  <a:schemeClr val="tx1"/>
                </a:solidFill>
                <a:effectLst/>
                <a:latin typeface="+mn-lt"/>
                <a:ea typeface="+mn-ea"/>
                <a:cs typeface="+mn-cs"/>
              </a:rPr>
              <a:t>)  date du B</a:t>
            </a:r>
            <a:r>
              <a:rPr lang="fr-FR" sz="1200" kern="1200" dirty="0" smtClean="0">
                <a:solidFill>
                  <a:schemeClr val="tx1"/>
                </a:solidFill>
                <a:effectLst/>
                <a:latin typeface="+mn-lt"/>
                <a:ea typeface="+mn-ea"/>
                <a:cs typeface="+mn-cs"/>
              </a:rPr>
              <a:t>riovérien Cambrien (voir plus haut) ayant subit un métamorphisme de facies amphibolite au </a:t>
            </a:r>
            <a:r>
              <a:rPr lang="fr-FR" sz="1200" kern="1200" dirty="0" err="1" smtClean="0">
                <a:solidFill>
                  <a:schemeClr val="tx1"/>
                </a:solidFill>
                <a:effectLst/>
                <a:latin typeface="+mn-lt"/>
                <a:ea typeface="+mn-ea"/>
                <a:cs typeface="+mn-cs"/>
              </a:rPr>
              <a:t>mésovarisque</a:t>
            </a:r>
            <a:r>
              <a:rPr lang="fr-FR" sz="1200" kern="1200" dirty="0" smtClean="0">
                <a:solidFill>
                  <a:schemeClr val="tx1"/>
                </a:solidFill>
                <a:effectLst/>
                <a:latin typeface="+mn-lt"/>
                <a:ea typeface="+mn-ea"/>
                <a:cs typeface="+mn-cs"/>
              </a:rPr>
              <a:t> (entre 390 et 335MA) au nord et à l’ouest.</a:t>
            </a:r>
            <a:r>
              <a:rPr lang="fr-FR" sz="1200" kern="1200" baseline="0" dirty="0" smtClean="0">
                <a:solidFill>
                  <a:schemeClr val="tx1"/>
                </a:solidFill>
                <a:effectLst/>
                <a:latin typeface="+mn-lt"/>
                <a:ea typeface="+mn-ea"/>
                <a:cs typeface="+mn-cs"/>
              </a:rPr>
              <a:t> On passe progressivement à un facies de type « migmatite » (figuré ondulé) quand on se dirige vers le nord-est, vers le granite « 14 » de la même époque.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passe donc des amphibolites aux migmatites puis au granite qui datent tous du </a:t>
            </a:r>
            <a:r>
              <a:rPr lang="fr-FR" sz="1200" kern="1200" dirty="0" err="1" smtClean="0">
                <a:solidFill>
                  <a:schemeClr val="tx1"/>
                </a:solidFill>
                <a:effectLst/>
                <a:latin typeface="+mn-lt"/>
                <a:ea typeface="+mn-ea"/>
                <a:cs typeface="+mn-cs"/>
              </a:rPr>
              <a:t>mésovarisque</a:t>
            </a:r>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C’est donc la trace d’un épaississement qui a entrainé la fusion de la croute à l’époque. </a:t>
            </a: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points de couleurs</a:t>
            </a:r>
            <a:r>
              <a:rPr lang="fr-FR" sz="1200" kern="1200" baseline="0" dirty="0" smtClean="0">
                <a:solidFill>
                  <a:schemeClr val="tx1"/>
                </a:solidFill>
                <a:effectLst/>
                <a:latin typeface="+mn-lt"/>
                <a:ea typeface="+mn-ea"/>
                <a:cs typeface="+mn-cs"/>
              </a:rPr>
              <a:t> repérés dans l’extrait de la carte en haut à droite sont reportés dans le graphique pression/température.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20</a:t>
            </a:fld>
            <a:endParaRPr lang="fr-FR"/>
          </a:p>
        </p:txBody>
      </p:sp>
    </p:spTree>
    <p:extLst>
      <p:ext uri="{BB962C8B-B14F-4D97-AF65-F5344CB8AC3E}">
        <p14:creationId xmlns:p14="http://schemas.microsoft.com/office/powerpoint/2010/main" xmlns="" val="51448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commencer, ce</a:t>
            </a:r>
            <a:r>
              <a:rPr lang="fr-FR" baseline="0" dirty="0" smtClean="0"/>
              <a:t> paragraphe est issu de chapeau de présentation du programme de Tale Spé SVT. </a:t>
            </a:r>
            <a:r>
              <a:rPr lang="fr-FR" dirty="0" smtClean="0"/>
              <a:t>La carte</a:t>
            </a:r>
            <a:r>
              <a:rPr lang="fr-FR" baseline="0" dirty="0" smtClean="0"/>
              <a:t> géologique est un document relativement complexe apportant beaucoup d’informations. Quelle que soit son échelle, elle ne peut se suffire à elle-même: il faut l’accompagner de vues de terrain (réelles, photos, SIG…). La carte, de la façon dont elle a été construite, est un document de synthèse entre des observations sur le terrain, les connaissances des géologues (nature des roches, grands principes de stratigraphie…) et les modèles explicatifs validés (tectonique des plaques).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a:t>
            </a:r>
            <a:r>
              <a:rPr lang="fr-FR" baseline="0" dirty="0" smtClean="0"/>
              <a:t> observe également un pluton de </a:t>
            </a:r>
            <a:r>
              <a:rPr lang="fr-FR" baseline="0" dirty="0" err="1" smtClean="0"/>
              <a:t>leucogranite</a:t>
            </a:r>
            <a:r>
              <a:rPr lang="fr-FR" baseline="0" dirty="0" smtClean="0"/>
              <a:t> daté du </a:t>
            </a:r>
            <a:r>
              <a:rPr lang="fr-FR" baseline="0" dirty="0" err="1" smtClean="0"/>
              <a:t>néovarisque</a:t>
            </a:r>
            <a:r>
              <a:rPr lang="fr-FR" baseline="0" dirty="0" smtClean="0"/>
              <a:t> (pluton) qui recoupe le </a:t>
            </a:r>
            <a:r>
              <a:rPr lang="fr-FR" baseline="0" dirty="0" err="1" smtClean="0"/>
              <a:t>bk</a:t>
            </a:r>
            <a:r>
              <a:rPr lang="fr-FR" baseline="0" dirty="0" smtClean="0"/>
              <a:t>.</a:t>
            </a:r>
          </a:p>
          <a:p>
            <a:endParaRPr lang="fr-FR" baseline="0" dirty="0" smtClean="0"/>
          </a:p>
          <a:p>
            <a:r>
              <a:rPr lang="fr-FR" baseline="0" dirty="0" smtClean="0"/>
              <a:t>Tous ces indices (de la présence d’éclogites à la formation de granites d’anatexie) permettent de déduire qu’après la disparition d’un océan par subduction, une collision s’est produite, a entrainé l’épaississement de la croûte continentale et donc le métamorphisme de certaines roches jusqu’à la formation de granites d’anatexie. </a:t>
            </a:r>
          </a:p>
          <a:p>
            <a:endParaRPr lang="fr-FR" baseline="0" dirty="0" smtClean="0"/>
          </a:p>
          <a:p>
            <a:r>
              <a:rPr lang="fr-FR" baseline="0" dirty="0" smtClean="0"/>
              <a:t>Et quand on « dé-zoome » on se rend compte que tout le massif central mais aussi le sud du massif armoricain sont parsemés d’indices montrant l’épaississement et le métamorphisme (voire l’anatexie) alors que le nord du massif armoricain est très peu touché par la collision. On a donc le MC et le sud du massif armoricain qui correspondent à la partie « interne » du massif hercynien et le massif armoricain (nord) correspond à la partie « externe » peu touchée par le métamorphisme, comme dans les Alpes. Dans le massif </a:t>
            </a:r>
            <a:r>
              <a:rPr lang="fr-FR" baseline="0" dirty="0" err="1" smtClean="0"/>
              <a:t>armorcain</a:t>
            </a:r>
            <a:r>
              <a:rPr lang="fr-FR" baseline="0" dirty="0" smtClean="0"/>
              <a:t> on a donc les traces d’une ancienne chaines (cadomienne), plus âgée qui n’a pas été « effacée » par la collision </a:t>
            </a:r>
            <a:r>
              <a:rPr lang="fr-FR" baseline="0" dirty="0" err="1" smtClean="0"/>
              <a:t>varisque</a:t>
            </a:r>
            <a:r>
              <a:rPr lang="fr-FR" baseline="0" dirty="0" smtClean="0"/>
              <a:t>. </a:t>
            </a:r>
          </a:p>
          <a:p>
            <a:r>
              <a:rPr lang="fr-FR" baseline="0" dirty="0" smtClean="0"/>
              <a:t>Voir le cartouche en haut et à droite de la carte.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 dit plus haut, les SIG permettent de réaliser des « sorties </a:t>
            </a:r>
            <a:r>
              <a:rPr lang="fr-FR" baseline="0" dirty="0" smtClean="0"/>
              <a:t>virtuelles » (en complément des sorties réelles) pour mettre en balance l’observation sur le terrain et l’apport synthétique de la carte géologique.</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Comme vu plus haut, les « plaines molassiques » à l’ouest des Alpes correspondent à un « bassin </a:t>
            </a:r>
            <a:r>
              <a:rPr lang="fr-FR" dirty="0" err="1" smtClean="0"/>
              <a:t>flexural</a:t>
            </a:r>
            <a:r>
              <a:rPr lang="fr-FR" dirty="0" smtClean="0"/>
              <a:t> » typique</a:t>
            </a:r>
            <a:r>
              <a:rPr lang="fr-FR" baseline="0" dirty="0" smtClean="0"/>
              <a:t> des chaines de collision. Les sédiments s’y sont accumulés. Ils constituent aussi un indice de la collision et permettent de la dater.</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25</a:t>
            </a:fld>
            <a:endParaRPr lang="fr-FR"/>
          </a:p>
        </p:txBody>
      </p:sp>
    </p:spTree>
    <p:extLst>
      <p:ext uri="{BB962C8B-B14F-4D97-AF65-F5344CB8AC3E}">
        <p14:creationId xmlns:p14="http://schemas.microsoft.com/office/powerpoint/2010/main" xmlns="" val="137755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plaine</a:t>
            </a:r>
            <a:r>
              <a:rPr lang="fr-FR" baseline="0" dirty="0" smtClean="0"/>
              <a:t> molassique de Genève jusqu’à la vallée du Rhône peut être interprétée comme la trace d’un bassin flexural : ce ne sont pas les terrains qui « montent » sur les autres (nappes de charriage) mais surtout les autres qui passent en dessous des nappes!</a:t>
            </a:r>
          </a:p>
          <a:p>
            <a:endParaRPr lang="fr-FR" baseline="0" dirty="0" smtClean="0"/>
          </a:p>
          <a:p>
            <a:r>
              <a:rPr lang="fr-FR" baseline="0" dirty="0" smtClean="0"/>
              <a:t>La carte au millionième permet (toujours en « </a:t>
            </a:r>
            <a:r>
              <a:rPr lang="fr-FR" baseline="0" dirty="0" err="1" smtClean="0"/>
              <a:t>dézoomant</a:t>
            </a:r>
            <a:r>
              <a:rPr lang="fr-FR" baseline="0" dirty="0" smtClean="0"/>
              <a:t> ») de bien repérer ces bassins en vue de loin (triangles).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niveau du </a:t>
            </a:r>
            <a:r>
              <a:rPr lang="fr-FR" dirty="0" err="1" smtClean="0"/>
              <a:t>Chenaillet</a:t>
            </a:r>
            <a:r>
              <a:rPr lang="fr-FR" baseline="0" dirty="0" smtClean="0"/>
              <a:t> la couleur est verte, il est écrit « </a:t>
            </a:r>
            <a:r>
              <a:rPr lang="fr-FR" baseline="0" dirty="0" err="1" smtClean="0"/>
              <a:t>oph</a:t>
            </a:r>
            <a:r>
              <a:rPr lang="fr-FR" baseline="0" dirty="0" smtClean="0"/>
              <a:t> » sans figuré particulier </a:t>
            </a:r>
            <a:r>
              <a:rPr lang="fr-FR" baseline="0" dirty="0" smtClean="0">
                <a:sym typeface="Wingdings" pitchFamily="2" charset="2"/>
              </a:rPr>
              <a:t>il n’y a donc pas de métamorphisme si ce n’est l’</a:t>
            </a:r>
            <a:r>
              <a:rPr lang="fr-FR" baseline="0" dirty="0" err="1" smtClean="0">
                <a:sym typeface="Wingdings" pitchFamily="2" charset="2"/>
              </a:rPr>
              <a:t>hydrométamorphisme</a:t>
            </a:r>
            <a:r>
              <a:rPr lang="fr-FR" baseline="0" dirty="0" smtClean="0">
                <a:sym typeface="Wingdings" pitchFamily="2" charset="2"/>
              </a:rPr>
              <a:t> qui donne la Hornblende.  Au niveau de la vallée du </a:t>
            </a:r>
            <a:r>
              <a:rPr lang="fr-FR" baseline="0" dirty="0" err="1" smtClean="0">
                <a:sym typeface="Wingdings" pitchFamily="2" charset="2"/>
              </a:rPr>
              <a:t>Guill</a:t>
            </a:r>
            <a:r>
              <a:rPr lang="fr-FR" baseline="0" dirty="0" smtClean="0">
                <a:sym typeface="Wingdings" pitchFamily="2" charset="2"/>
              </a:rPr>
              <a:t> on a les traits bleus (la légende indique d’âge alpin) continus donc type « schiste bleu basse température ». Au niveau du mont Viso on a le figuré rond (facies éclogite) et au niveau de la Dora </a:t>
            </a:r>
            <a:r>
              <a:rPr lang="fr-FR" baseline="0" dirty="0" err="1" smtClean="0">
                <a:sym typeface="Wingdings" pitchFamily="2" charset="2"/>
              </a:rPr>
              <a:t>Maira</a:t>
            </a:r>
            <a:r>
              <a:rPr lang="fr-FR" baseline="0" dirty="0" smtClean="0">
                <a:sym typeface="Wingdings" pitchFamily="2" charset="2"/>
              </a:rPr>
              <a:t> les étoiles (« flocons ») montrant la Coésite. On a donc bien tous les indices de la subduction d’Ouest vers l’Est.</a:t>
            </a:r>
          </a:p>
          <a:p>
            <a:endParaRPr lang="fr-FR" baseline="0" dirty="0" smtClean="0">
              <a:sym typeface="Wingdings" pitchFamily="2" charset="2"/>
            </a:endParaRPr>
          </a:p>
          <a:p>
            <a:r>
              <a:rPr lang="fr-FR" baseline="0" dirty="0" smtClean="0">
                <a:sym typeface="Wingdings" pitchFamily="2" charset="2"/>
              </a:rPr>
              <a:t>Cet exemple est bien connu. JM </a:t>
            </a:r>
            <a:r>
              <a:rPr lang="fr-FR" baseline="0" dirty="0" err="1" smtClean="0">
                <a:sym typeface="Wingdings" pitchFamily="2" charset="2"/>
              </a:rPr>
              <a:t>Lardeaux</a:t>
            </a:r>
            <a:r>
              <a:rPr lang="fr-FR" baseline="0" dirty="0" smtClean="0">
                <a:sym typeface="Wingdings" pitchFamily="2" charset="2"/>
              </a:rPr>
              <a:t> en donne beaucoup d’autres moins connus mais très intéressant notamment en Bretagne!</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Quand on va sur le terrain…</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29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Quand on dé-zoome à l’échelle</a:t>
            </a:r>
            <a:r>
              <a:rPr lang="fr-FR" baseline="0" dirty="0" smtClean="0"/>
              <a:t> du millionième, on se rend compte que les ophiolites alpines forment un « étroit » couloir représentant la « suture » de l’océan alpin.</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Ceci</a:t>
            </a:r>
            <a:r>
              <a:rPr lang="fr-FR" baseline="0" dirty="0" smtClean="0"/>
              <a:t> est un e</a:t>
            </a:r>
            <a:r>
              <a:rPr lang="fr-FR" dirty="0" smtClean="0"/>
              <a:t>xtrait du  chapeau du programme  (page 10</a:t>
            </a:r>
            <a:r>
              <a:rPr lang="fr-FR" baseline="0" dirty="0" smtClean="0"/>
              <a:t> du programme)</a:t>
            </a:r>
          </a:p>
          <a:p>
            <a:endParaRPr lang="fr-FR" baseline="0" dirty="0" smtClean="0"/>
          </a:p>
          <a:p>
            <a:r>
              <a:rPr lang="fr-FR" baseline="0" dirty="0" smtClean="0"/>
              <a:t>On repère deux objectifs principaux:</a:t>
            </a:r>
          </a:p>
          <a:p>
            <a:pPr>
              <a:buFontTx/>
              <a:buChar char="-"/>
            </a:pPr>
            <a:r>
              <a:rPr lang="fr-FR" baseline="0" dirty="0" smtClean="0"/>
              <a:t>La notion de temps et d’histoire (datation relative, absolue)</a:t>
            </a:r>
          </a:p>
          <a:p>
            <a:pPr>
              <a:buFontTx/>
              <a:buChar char="-"/>
            </a:pPr>
            <a:r>
              <a:rPr lang="fr-FR" baseline="0" dirty="0" smtClean="0"/>
              <a:t> Les traces de mobilité tectoniques mêmes anciennes qu’on peut repérer sur le terrain </a:t>
            </a:r>
          </a:p>
          <a:p>
            <a:pPr>
              <a:buFontTx/>
              <a:buChar char="-"/>
            </a:pPr>
            <a:endParaRPr lang="fr-FR" baseline="0" dirty="0" smtClean="0"/>
          </a:p>
          <a:p>
            <a:pPr>
              <a:buFontTx/>
              <a:buChar char="-"/>
            </a:pPr>
            <a:r>
              <a:rPr lang="fr-FR" baseline="0" dirty="0" smtClean="0"/>
              <a:t>Ces deux grands objectifs sont déclinés ensuite dans le programme détaillé.</a:t>
            </a:r>
            <a:endParaRPr lang="fr-FR" dirty="0" smtClean="0"/>
          </a:p>
        </p:txBody>
      </p:sp>
      <p:sp>
        <p:nvSpPr>
          <p:cNvPr id="4" name="Espace réservé du numéro de diapositive 3"/>
          <p:cNvSpPr>
            <a:spLocks noGrp="1"/>
          </p:cNvSpPr>
          <p:nvPr>
            <p:ph type="sldNum" sz="quarter" idx="10"/>
          </p:nvPr>
        </p:nvSpPr>
        <p:spPr/>
        <p:txBody>
          <a:bodyPr/>
          <a:lstStyle/>
          <a:p>
            <a:fld id="{DA7341B1-3093-4DED-BB4C-FACA99F086D0}" type="slidenum">
              <a:rPr lang="fr-FR" smtClean="0"/>
              <a:pPr/>
              <a:t>3</a:t>
            </a:fld>
            <a:endParaRPr lang="fr-FR"/>
          </a:p>
        </p:txBody>
      </p:sp>
    </p:spTree>
    <p:extLst>
      <p:ext uri="{BB962C8B-B14F-4D97-AF65-F5344CB8AC3E}">
        <p14:creationId xmlns:p14="http://schemas.microsoft.com/office/powerpoint/2010/main" xmlns="" val="260886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D’abord la partie « le temps et les roches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y a beaucoup d’opportunités</a:t>
            </a:r>
            <a:r>
              <a:rPr lang="fr-FR" baseline="0" dirty="0" smtClean="0"/>
              <a:t> de reconstituer des chronologies avec la carte au millionième.</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Mais aussi les traces du passé mouvementé de la Terre</a:t>
            </a:r>
            <a:r>
              <a:rPr lang="fr-FR" baseline="0" dirty="0" smtClean="0"/>
              <a:t> c’est-à-dire des traces de mobilité.  Là encore, la carte géologique de France est </a:t>
            </a:r>
            <a:r>
              <a:rPr lang="fr-FR" baseline="0" dirty="0" err="1" smtClean="0"/>
              <a:t>sitée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Attention,</a:t>
            </a:r>
            <a:r>
              <a:rPr lang="fr-FR" baseline="0" dirty="0" smtClean="0"/>
              <a:t> comme dit en introduction, la carte géologique est un document de synthèse qui peut entrainer de fausses représentations chez les élèves. Comme dit précédemment, nous aborderons cet aspect dans un autre diaporama. </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carte actuelle est construite à partir d’un assemblage des cartes au 50 000 avec, bien sûr,</a:t>
            </a:r>
            <a:r>
              <a:rPr lang="fr-FR" baseline="0" dirty="0" smtClean="0"/>
              <a:t> moins de détails à l’échelle des roches mais avec beaucoup d’informations supplémentaires</a:t>
            </a:r>
            <a:endParaRPr lang="fr-FR" dirty="0" smtClean="0"/>
          </a:p>
          <a:p>
            <a:r>
              <a:rPr lang="fr-FR" dirty="0" smtClean="0"/>
              <a:t>On a laissé</a:t>
            </a:r>
            <a:r>
              <a:rPr lang="fr-FR" baseline="0" dirty="0" smtClean="0"/>
              <a:t> de côté les veilles cartes au 1/80 000ième</a:t>
            </a:r>
          </a:p>
          <a:p>
            <a:endParaRPr lang="fr-FR" baseline="0" dirty="0" smtClean="0"/>
          </a:p>
          <a:p>
            <a:r>
              <a:rPr lang="fr-FR" baseline="0" dirty="0" smtClean="0"/>
              <a:t>L’absence de relief peut permettre de simplifier l’utilisation de la carte mais peut apporter aussi des obstacles (représentation dans l’espace).</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informations de</a:t>
            </a:r>
            <a:r>
              <a:rPr lang="fr-FR" baseline="0" dirty="0" smtClean="0"/>
              <a:t> la carte au millionième ont donc des différences par rapport à une carte « classique » au 1/50 000ième Elle est BEAUCOUP PLUS INTERPRETATIVE</a:t>
            </a:r>
            <a:endParaRPr lang="fr-FR" dirty="0"/>
          </a:p>
        </p:txBody>
      </p:sp>
      <p:sp>
        <p:nvSpPr>
          <p:cNvPr id="4" name="Espace réservé du numéro de diapositive 3"/>
          <p:cNvSpPr>
            <a:spLocks noGrp="1"/>
          </p:cNvSpPr>
          <p:nvPr>
            <p:ph type="sldNum" sz="quarter" idx="10"/>
          </p:nvPr>
        </p:nvSpPr>
        <p:spPr/>
        <p:txBody>
          <a:bodyPr/>
          <a:lstStyle/>
          <a:p>
            <a:fld id="{B344CA83-4397-4D83-9DEB-B483485F3CC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BD0BDB-C71D-457E-80C7-0F0A4B687056}" type="datetimeFigureOut">
              <a:rPr lang="fr-FR" smtClean="0"/>
              <a:pPr/>
              <a:t>16/06/2020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A5549D-97C7-4DB3-A4AC-7E9DE70E0CD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D0BDB-C71D-457E-80C7-0F0A4B687056}" type="datetimeFigureOut">
              <a:rPr lang="fr-FR" smtClean="0"/>
              <a:pPr/>
              <a:t>16/06/2020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5549D-97C7-4DB3-A4AC-7E9DE70E0CD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8.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arcg.is/1uv4Oz"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planet-terre.ens-lyon.fr/article/geologie-France-Lardeaux.x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CARTE GEOLOGIQUE DE LA FRANCE AU 1/1 000 000ième…</a:t>
            </a:r>
            <a:endParaRPr lang="fr-FR" dirty="0"/>
          </a:p>
        </p:txBody>
      </p:sp>
      <p:sp>
        <p:nvSpPr>
          <p:cNvPr id="3" name="Sous-titre 2"/>
          <p:cNvSpPr>
            <a:spLocks noGrp="1"/>
          </p:cNvSpPr>
          <p:nvPr>
            <p:ph type="subTitle" idx="1"/>
          </p:nvPr>
        </p:nvSpPr>
        <p:spPr/>
        <p:txBody>
          <a:bodyPr/>
          <a:lstStyle/>
          <a:p>
            <a:r>
              <a:rPr lang="fr-FR" dirty="0" smtClean="0"/>
              <a:t>… et le nouveau programme de Tale spé SVT</a:t>
            </a:r>
            <a:endParaRPr lang="fr-FR" dirty="0"/>
          </a:p>
        </p:txBody>
      </p:sp>
      <p:pic>
        <p:nvPicPr>
          <p:cNvPr id="4" name="~PP1402.WAV">
            <a:hlinkClick r:id="" action="ppaction://media"/>
          </p:cNvPr>
          <p:cNvPicPr>
            <a:picLocks noRot="1" noChangeAspect="1"/>
          </p:cNvPicPr>
          <p:nvPr>
            <a:wavAudioFile r:embed="rId1" name="~PP1402.WAV"/>
          </p:nvPr>
        </p:nvPicPr>
        <p:blipFill>
          <a:blip r:embed="rId4" cstate="print"/>
          <a:stretch>
            <a:fillRect/>
          </a:stretch>
        </p:blipFill>
        <p:spPr>
          <a:xfrm>
            <a:off x="8670925" y="6384925"/>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752" y="58677"/>
            <a:ext cx="9036496" cy="369332"/>
          </a:xfrm>
          <a:prstGeom prst="rect">
            <a:avLst/>
          </a:prstGeom>
          <a:noFill/>
          <a:ln>
            <a:solidFill>
              <a:schemeClr val="tx1"/>
            </a:solidFill>
          </a:ln>
        </p:spPr>
        <p:txBody>
          <a:bodyPr wrap="square" rtlCol="0">
            <a:spAutoFit/>
          </a:bodyPr>
          <a:lstStyle/>
          <a:p>
            <a:pPr algn="ctr"/>
            <a:r>
              <a:rPr lang="fr-FR" dirty="0" smtClean="0"/>
              <a:t>EXEMPLE DE SAISIE D’INFORMATION</a:t>
            </a:r>
            <a:endParaRPr lang="fr-FR" dirty="0"/>
          </a:p>
        </p:txBody>
      </p:sp>
      <p:pic>
        <p:nvPicPr>
          <p:cNvPr id="5" name="Image 4">
            <a:extLst>
              <a:ext uri="{FF2B5EF4-FFF2-40B4-BE49-F238E27FC236}">
                <a16:creationId xmlns:a16="http://schemas.microsoft.com/office/drawing/2014/main" xmlns="" id="{34672CC4-6B26-4967-A857-A7B3C6DAAFFC}"/>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23860" y="2335063"/>
            <a:ext cx="4051113" cy="2588211"/>
          </a:xfrm>
          <a:prstGeom prst="rect">
            <a:avLst/>
          </a:prstGeom>
          <a:ln>
            <a:solidFill>
              <a:schemeClr val="tx1"/>
            </a:solidFill>
          </a:ln>
        </p:spPr>
      </p:pic>
      <p:sp>
        <p:nvSpPr>
          <p:cNvPr id="10" name="ZoneTexte 9">
            <a:extLst>
              <a:ext uri="{FF2B5EF4-FFF2-40B4-BE49-F238E27FC236}">
                <a16:creationId xmlns:a16="http://schemas.microsoft.com/office/drawing/2014/main" xmlns="" id="{22B88A2B-353D-4ACD-80DE-05AE9E0DE695}"/>
              </a:ext>
            </a:extLst>
          </p:cNvPr>
          <p:cNvSpPr txBox="1"/>
          <p:nvPr/>
        </p:nvSpPr>
        <p:spPr>
          <a:xfrm>
            <a:off x="213665" y="1950700"/>
            <a:ext cx="1782219" cy="369332"/>
          </a:xfrm>
          <a:prstGeom prst="rect">
            <a:avLst/>
          </a:prstGeom>
          <a:noFill/>
          <a:ln>
            <a:solidFill>
              <a:schemeClr val="tx1"/>
            </a:solidFill>
          </a:ln>
        </p:spPr>
        <p:txBody>
          <a:bodyPr wrap="none" rtlCol="0">
            <a:spAutoFit/>
          </a:bodyPr>
          <a:lstStyle/>
          <a:p>
            <a:r>
              <a:rPr lang="fr-FR" b="1" dirty="0"/>
              <a:t>Métamorphisme</a:t>
            </a:r>
          </a:p>
        </p:txBody>
      </p:sp>
      <p:sp>
        <p:nvSpPr>
          <p:cNvPr id="15" name="ZoneTexte 14">
            <a:extLst>
              <a:ext uri="{FF2B5EF4-FFF2-40B4-BE49-F238E27FC236}">
                <a16:creationId xmlns:a16="http://schemas.microsoft.com/office/drawing/2014/main" xmlns="" id="{A8D83AF9-659D-4B70-BC5F-DEE1892A4B8E}"/>
              </a:ext>
            </a:extLst>
          </p:cNvPr>
          <p:cNvSpPr txBox="1"/>
          <p:nvPr/>
        </p:nvSpPr>
        <p:spPr>
          <a:xfrm>
            <a:off x="2699792" y="764704"/>
            <a:ext cx="2435347" cy="1077218"/>
          </a:xfrm>
          <a:prstGeom prst="rect">
            <a:avLst/>
          </a:prstGeom>
          <a:noFill/>
        </p:spPr>
        <p:txBody>
          <a:bodyPr wrap="square" rtlCol="0">
            <a:spAutoFit/>
          </a:bodyPr>
          <a:lstStyle/>
          <a:p>
            <a:r>
              <a:rPr lang="fr-FR" sz="1600" dirty="0"/>
              <a:t>nature et </a:t>
            </a:r>
            <a:r>
              <a:rPr lang="fr-FR" sz="1600" b="1" dirty="0">
                <a:solidFill>
                  <a:srgbClr val="FF0000"/>
                </a:solidFill>
              </a:rPr>
              <a:t>âge</a:t>
            </a:r>
            <a:r>
              <a:rPr lang="fr-FR" sz="1600" dirty="0"/>
              <a:t> du </a:t>
            </a:r>
            <a:r>
              <a:rPr lang="fr-FR" sz="1600" dirty="0" err="1" smtClean="0"/>
              <a:t>protolithe</a:t>
            </a:r>
            <a:r>
              <a:rPr lang="fr-FR" sz="1600" dirty="0" smtClean="0"/>
              <a:t> (ici colonne </a:t>
            </a:r>
            <a:r>
              <a:rPr lang="fr-FR" sz="1600" dirty="0" err="1" smtClean="0"/>
              <a:t>strati</a:t>
            </a:r>
            <a:r>
              <a:rPr lang="fr-FR" sz="1600" dirty="0" smtClean="0"/>
              <a:t> donc ancienne roche sédimentaire)</a:t>
            </a:r>
            <a:endParaRPr lang="fr-FR" sz="1600" dirty="0"/>
          </a:p>
        </p:txBody>
      </p:sp>
      <p:sp>
        <p:nvSpPr>
          <p:cNvPr id="17" name="ZoneTexte 16">
            <a:extLst>
              <a:ext uri="{FF2B5EF4-FFF2-40B4-BE49-F238E27FC236}">
                <a16:creationId xmlns:a16="http://schemas.microsoft.com/office/drawing/2014/main" xmlns="" id="{F3FFC48F-5379-4779-AD6E-CF157DC3A28F}"/>
              </a:ext>
            </a:extLst>
          </p:cNvPr>
          <p:cNvSpPr txBox="1"/>
          <p:nvPr/>
        </p:nvSpPr>
        <p:spPr>
          <a:xfrm>
            <a:off x="411375" y="5673208"/>
            <a:ext cx="1817549" cy="584775"/>
          </a:xfrm>
          <a:prstGeom prst="rect">
            <a:avLst/>
          </a:prstGeom>
          <a:noFill/>
        </p:spPr>
        <p:txBody>
          <a:bodyPr wrap="none" rtlCol="0">
            <a:spAutoFit/>
          </a:bodyPr>
          <a:lstStyle/>
          <a:p>
            <a:r>
              <a:rPr lang="fr-FR" sz="1600" dirty="0"/>
              <a:t>direction de la </a:t>
            </a:r>
          </a:p>
          <a:p>
            <a:r>
              <a:rPr lang="fr-FR" sz="1600" dirty="0"/>
              <a:t>foliation/schistosité</a:t>
            </a:r>
          </a:p>
        </p:txBody>
      </p:sp>
      <p:sp>
        <p:nvSpPr>
          <p:cNvPr id="19" name="ZoneTexte 18">
            <a:extLst>
              <a:ext uri="{FF2B5EF4-FFF2-40B4-BE49-F238E27FC236}">
                <a16:creationId xmlns:a16="http://schemas.microsoft.com/office/drawing/2014/main" xmlns="" id="{A56E5540-9B3E-48AF-AD5F-2FDD3ECECD59}"/>
              </a:ext>
            </a:extLst>
          </p:cNvPr>
          <p:cNvSpPr txBox="1"/>
          <p:nvPr/>
        </p:nvSpPr>
        <p:spPr>
          <a:xfrm>
            <a:off x="4390482" y="3356993"/>
            <a:ext cx="2197076" cy="584775"/>
          </a:xfrm>
          <a:prstGeom prst="rect">
            <a:avLst/>
          </a:prstGeom>
          <a:noFill/>
        </p:spPr>
        <p:txBody>
          <a:bodyPr wrap="square" rtlCol="0">
            <a:spAutoFit/>
          </a:bodyPr>
          <a:lstStyle/>
          <a:p>
            <a:r>
              <a:rPr lang="fr-FR" sz="1600" b="1" dirty="0">
                <a:solidFill>
                  <a:srgbClr val="FF0000"/>
                </a:solidFill>
              </a:rPr>
              <a:t>Âge</a:t>
            </a:r>
            <a:r>
              <a:rPr lang="fr-FR" sz="1600" dirty="0"/>
              <a:t> du </a:t>
            </a:r>
            <a:r>
              <a:rPr lang="fr-FR" sz="1600" dirty="0" smtClean="0"/>
              <a:t>métamorphisme</a:t>
            </a:r>
          </a:p>
          <a:p>
            <a:r>
              <a:rPr lang="fr-FR" sz="1600" dirty="0" smtClean="0"/>
              <a:t>(autour de -355 MA)</a:t>
            </a:r>
            <a:endParaRPr lang="fr-FR" sz="1600" dirty="0"/>
          </a:p>
        </p:txBody>
      </p:sp>
      <p:sp>
        <p:nvSpPr>
          <p:cNvPr id="21" name="ZoneTexte 20">
            <a:extLst>
              <a:ext uri="{FF2B5EF4-FFF2-40B4-BE49-F238E27FC236}">
                <a16:creationId xmlns:a16="http://schemas.microsoft.com/office/drawing/2014/main" xmlns="" id="{43B01574-F9B1-44BD-98B2-C9B3855A6D45}"/>
              </a:ext>
            </a:extLst>
          </p:cNvPr>
          <p:cNvSpPr txBox="1"/>
          <p:nvPr/>
        </p:nvSpPr>
        <p:spPr>
          <a:xfrm>
            <a:off x="2978530" y="5445224"/>
            <a:ext cx="5452134" cy="307777"/>
          </a:xfrm>
          <a:prstGeom prst="rect">
            <a:avLst/>
          </a:prstGeom>
          <a:noFill/>
        </p:spPr>
        <p:txBody>
          <a:bodyPr wrap="none" rtlCol="0">
            <a:spAutoFit/>
          </a:bodyPr>
          <a:lstStyle/>
          <a:p>
            <a:r>
              <a:rPr lang="fr-FR" sz="1400" dirty="0"/>
              <a:t>Degré du </a:t>
            </a:r>
            <a:r>
              <a:rPr lang="fr-FR" sz="1400" dirty="0" smtClean="0"/>
              <a:t>métamorphisme (on a comme indicateur le « pic de pression »)</a:t>
            </a:r>
            <a:endParaRPr lang="fr-FR" sz="1400" dirty="0"/>
          </a:p>
        </p:txBody>
      </p:sp>
      <p:pic>
        <p:nvPicPr>
          <p:cNvPr id="22" name="Image 21" descr="H:\sauvergarde boulot\SAUVEGARDE 1\clé\M1\UE STU\CB 2014-2015\CB3\légende 2.jpg">
            <a:extLst>
              <a:ext uri="{FF2B5EF4-FFF2-40B4-BE49-F238E27FC236}">
                <a16:creationId xmlns:a16="http://schemas.microsoft.com/office/drawing/2014/main" xmlns="" id="{ABD9BBED-4FDC-405B-9960-1629A9F79BA5}"/>
              </a:ext>
            </a:extLst>
          </p:cNvPr>
          <p:cNvPicPr/>
          <p:nvPr/>
        </p:nvPicPr>
        <p:blipFill rotWithShape="1">
          <a:blip r:embed="rId4" cstate="email">
            <a:extLst>
              <a:ext uri="{28A0092B-C50C-407E-A947-70E740481C1C}">
                <a14:useLocalDpi xmlns:a14="http://schemas.microsoft.com/office/drawing/2010/main" xmlns=""/>
              </a:ext>
            </a:extLst>
          </a:blip>
          <a:srcRect/>
          <a:stretch/>
        </p:blipFill>
        <p:spPr bwMode="auto">
          <a:xfrm>
            <a:off x="3978686" y="5880429"/>
            <a:ext cx="2973992" cy="486981"/>
          </a:xfrm>
          <a:prstGeom prst="rect">
            <a:avLst/>
          </a:prstGeom>
          <a:noFill/>
          <a:ln>
            <a:noFill/>
          </a:ln>
        </p:spPr>
      </p:pic>
      <p:pic>
        <p:nvPicPr>
          <p:cNvPr id="13" name="Image 12">
            <a:extLst>
              <a:ext uri="{FF2B5EF4-FFF2-40B4-BE49-F238E27FC236}">
                <a16:creationId xmlns:a16="http://schemas.microsoft.com/office/drawing/2014/main" xmlns="" id="{256A8578-F896-4114-85E8-72FB1F45B2C0}"/>
              </a:ext>
            </a:extLst>
          </p:cNvPr>
          <p:cNvPicPr>
            <a:picLocks noChangeAspect="1"/>
          </p:cNvPicPr>
          <p:nvPr/>
        </p:nvPicPr>
        <p:blipFill rotWithShape="1">
          <a:blip r:embed="rId5" cstate="print"/>
          <a:srcRect/>
          <a:stretch/>
        </p:blipFill>
        <p:spPr>
          <a:xfrm>
            <a:off x="4390482" y="3902036"/>
            <a:ext cx="2597226" cy="486981"/>
          </a:xfrm>
          <a:prstGeom prst="rect">
            <a:avLst/>
          </a:prstGeom>
        </p:spPr>
      </p:pic>
      <p:sp>
        <p:nvSpPr>
          <p:cNvPr id="25" name="Ellipse 24">
            <a:extLst>
              <a:ext uri="{FF2B5EF4-FFF2-40B4-BE49-F238E27FC236}">
                <a16:creationId xmlns:a16="http://schemas.microsoft.com/office/drawing/2014/main" xmlns="" id="{3EF1C09D-28FF-4550-B728-8834C4BAAF0B}"/>
              </a:ext>
            </a:extLst>
          </p:cNvPr>
          <p:cNvSpPr/>
          <p:nvPr/>
        </p:nvSpPr>
        <p:spPr>
          <a:xfrm>
            <a:off x="2648181" y="3589830"/>
            <a:ext cx="792088" cy="79208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xmlns="" id="{ECF97E14-E4CD-4148-AC8E-5DE967000DD8}"/>
              </a:ext>
            </a:extLst>
          </p:cNvPr>
          <p:cNvCxnSpPr>
            <a:cxnSpLocks/>
            <a:endCxn id="17" idx="0"/>
          </p:cNvCxnSpPr>
          <p:nvPr/>
        </p:nvCxnSpPr>
        <p:spPr>
          <a:xfrm flipH="1">
            <a:off x="1320150" y="4311205"/>
            <a:ext cx="1489733" cy="1362003"/>
          </a:xfrm>
          <a:prstGeom prst="line">
            <a:avLst/>
          </a:prstGeom>
          <a:ln w="28575"/>
        </p:spPr>
        <p:style>
          <a:lnRef idx="1">
            <a:schemeClr val="dk1"/>
          </a:lnRef>
          <a:fillRef idx="0">
            <a:schemeClr val="dk1"/>
          </a:fillRef>
          <a:effectRef idx="0">
            <a:schemeClr val="dk1"/>
          </a:effectRef>
          <a:fontRef idx="minor">
            <a:schemeClr val="tx1"/>
          </a:fontRef>
        </p:style>
      </p:cxnSp>
      <p:pic>
        <p:nvPicPr>
          <p:cNvPr id="29" name="Espace réservé du contenu 3" descr="H:\sauvergarde boulot\SAUVEGARDE 1\clé\M1\UE STU\CB 2014-2015\CB3\légende 1.jpg">
            <a:extLst>
              <a:ext uri="{FF2B5EF4-FFF2-40B4-BE49-F238E27FC236}">
                <a16:creationId xmlns:a16="http://schemas.microsoft.com/office/drawing/2014/main" xmlns="" id="{66D5B154-98BD-4FC6-98DD-046654368F0F}"/>
              </a:ext>
            </a:extLst>
          </p:cNvPr>
          <p:cNvPicPr>
            <a:picLocks/>
          </p:cNvPicPr>
          <p:nvPr/>
        </p:nvPicPr>
        <p:blipFill rotWithShape="1">
          <a:blip r:embed="rId6" cstate="email">
            <a:extLst>
              <a:ext uri="{28A0092B-C50C-407E-A947-70E740481C1C}">
                <a14:useLocalDpi xmlns:a14="http://schemas.microsoft.com/office/drawing/2010/main" xmlns=""/>
              </a:ext>
            </a:extLst>
          </a:blip>
          <a:srcRect r="-3"/>
          <a:stretch/>
        </p:blipFill>
        <p:spPr bwMode="auto">
          <a:xfrm>
            <a:off x="6863110" y="3518032"/>
            <a:ext cx="2173386" cy="181543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32" name="Connecteur droit 31">
            <a:extLst>
              <a:ext uri="{FF2B5EF4-FFF2-40B4-BE49-F238E27FC236}">
                <a16:creationId xmlns:a16="http://schemas.microsoft.com/office/drawing/2014/main" xmlns="" id="{09233B2A-E7EF-4318-8A4A-FF1286357E86}"/>
              </a:ext>
            </a:extLst>
          </p:cNvPr>
          <p:cNvCxnSpPr>
            <a:cxnSpLocks/>
            <a:stCxn id="25" idx="0"/>
            <a:endCxn id="15" idx="2"/>
          </p:cNvCxnSpPr>
          <p:nvPr/>
        </p:nvCxnSpPr>
        <p:spPr>
          <a:xfrm flipV="1">
            <a:off x="3044225" y="1841922"/>
            <a:ext cx="873241" cy="1747908"/>
          </a:xfrm>
          <a:prstGeom prst="line">
            <a:avLst/>
          </a:prstGeom>
          <a:ln w="28575"/>
        </p:spPr>
        <p:style>
          <a:lnRef idx="1">
            <a:schemeClr val="dk1"/>
          </a:lnRef>
          <a:fillRef idx="0">
            <a:schemeClr val="dk1"/>
          </a:fillRef>
          <a:effectRef idx="0">
            <a:schemeClr val="dk1"/>
          </a:effectRef>
          <a:fontRef idx="minor">
            <a:schemeClr val="tx1"/>
          </a:fontRef>
        </p:style>
      </p:cxnSp>
      <p:pic>
        <p:nvPicPr>
          <p:cNvPr id="33" name="Image 32">
            <a:extLst>
              <a:ext uri="{FF2B5EF4-FFF2-40B4-BE49-F238E27FC236}">
                <a16:creationId xmlns:a16="http://schemas.microsoft.com/office/drawing/2014/main" xmlns="" id="{3A4557F3-31F4-4771-958E-837C12D38AF1}"/>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5357834" y="801350"/>
            <a:ext cx="1893191" cy="2223202"/>
          </a:xfrm>
          <a:prstGeom prst="rect">
            <a:avLst/>
          </a:prstGeom>
          <a:ln>
            <a:solidFill>
              <a:schemeClr val="tx1"/>
            </a:solidFill>
          </a:ln>
        </p:spPr>
      </p:pic>
      <p:cxnSp>
        <p:nvCxnSpPr>
          <p:cNvPr id="37" name="Connecteur droit 36">
            <a:extLst>
              <a:ext uri="{FF2B5EF4-FFF2-40B4-BE49-F238E27FC236}">
                <a16:creationId xmlns:a16="http://schemas.microsoft.com/office/drawing/2014/main" xmlns="" id="{CC2EF573-78B8-46D3-9647-5CD63ED395FF}"/>
              </a:ext>
            </a:extLst>
          </p:cNvPr>
          <p:cNvCxnSpPr>
            <a:cxnSpLocks/>
            <a:endCxn id="19" idx="1"/>
          </p:cNvCxnSpPr>
          <p:nvPr/>
        </p:nvCxnSpPr>
        <p:spPr>
          <a:xfrm flipV="1">
            <a:off x="3440269" y="3649381"/>
            <a:ext cx="950213" cy="252656"/>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xmlns="" id="{199CD056-4BCF-4AE5-97E9-D6578F44BE84}"/>
              </a:ext>
            </a:extLst>
          </p:cNvPr>
          <p:cNvCxnSpPr>
            <a:cxnSpLocks/>
            <a:stCxn id="25" idx="5"/>
          </p:cNvCxnSpPr>
          <p:nvPr/>
        </p:nvCxnSpPr>
        <p:spPr>
          <a:xfrm>
            <a:off x="3324270" y="4265919"/>
            <a:ext cx="1922100" cy="1259369"/>
          </a:xfrm>
          <a:prstGeom prst="line">
            <a:avLst/>
          </a:prstGeom>
          <a:ln w="28575"/>
        </p:spPr>
        <p:style>
          <a:lnRef idx="1">
            <a:schemeClr val="dk1"/>
          </a:lnRef>
          <a:fillRef idx="0">
            <a:schemeClr val="dk1"/>
          </a:fillRef>
          <a:effectRef idx="0">
            <a:schemeClr val="dk1"/>
          </a:effectRef>
          <a:fontRef idx="minor">
            <a:schemeClr val="tx1"/>
          </a:fontRef>
        </p:style>
      </p:cxnSp>
      <p:sp>
        <p:nvSpPr>
          <p:cNvPr id="40" name="Rectangle : coins arrondis 39">
            <a:extLst>
              <a:ext uri="{FF2B5EF4-FFF2-40B4-BE49-F238E27FC236}">
                <a16:creationId xmlns:a16="http://schemas.microsoft.com/office/drawing/2014/main" xmlns="" id="{50EAE529-FF02-4E9E-A11E-0FA59643CCBA}"/>
              </a:ext>
            </a:extLst>
          </p:cNvPr>
          <p:cNvSpPr/>
          <p:nvPr/>
        </p:nvSpPr>
        <p:spPr>
          <a:xfrm>
            <a:off x="6300192" y="1717742"/>
            <a:ext cx="272282" cy="3045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 coins arrondis 40">
            <a:extLst>
              <a:ext uri="{FF2B5EF4-FFF2-40B4-BE49-F238E27FC236}">
                <a16:creationId xmlns:a16="http://schemas.microsoft.com/office/drawing/2014/main" xmlns="" id="{DAF1107E-015F-41D9-96E2-9B7ED8A41897}"/>
              </a:ext>
            </a:extLst>
          </p:cNvPr>
          <p:cNvSpPr/>
          <p:nvPr/>
        </p:nvSpPr>
        <p:spPr>
          <a:xfrm>
            <a:off x="8604448" y="4311205"/>
            <a:ext cx="272282" cy="3419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xmlns="" id="{A970F11F-8CC3-49BA-A83A-76223A5AFFA6}"/>
              </a:ext>
            </a:extLst>
          </p:cNvPr>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173997" y="6343188"/>
            <a:ext cx="8388424" cy="464583"/>
          </a:xfrm>
          <a:prstGeom prst="rect">
            <a:avLst/>
          </a:prstGeom>
          <a:ln>
            <a:solidFill>
              <a:schemeClr val="tx1"/>
            </a:solidFill>
          </a:ln>
        </p:spPr>
      </p:pic>
      <p:sp>
        <p:nvSpPr>
          <p:cNvPr id="23" name="Rectangle : coins arrondis 22">
            <a:extLst>
              <a:ext uri="{FF2B5EF4-FFF2-40B4-BE49-F238E27FC236}">
                <a16:creationId xmlns:a16="http://schemas.microsoft.com/office/drawing/2014/main" xmlns="" id="{17B79400-4A89-428F-B89B-E2294D749902}"/>
              </a:ext>
            </a:extLst>
          </p:cNvPr>
          <p:cNvSpPr/>
          <p:nvPr/>
        </p:nvSpPr>
        <p:spPr>
          <a:xfrm>
            <a:off x="5001285" y="5915364"/>
            <a:ext cx="1308238" cy="1942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79512" y="1340768"/>
            <a:ext cx="2952328" cy="369332"/>
          </a:xfrm>
          <a:prstGeom prst="rect">
            <a:avLst/>
          </a:prstGeom>
          <a:noFill/>
        </p:spPr>
        <p:txBody>
          <a:bodyPr wrap="square" rtlCol="0">
            <a:spAutoFit/>
          </a:bodyPr>
          <a:lstStyle/>
          <a:p>
            <a:r>
              <a:rPr lang="fr-FR" dirty="0" smtClean="0"/>
              <a:t>PNF SVT Paris Janvier 2020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5" grpId="0" animBg="1"/>
      <p:bldP spid="40" grpId="0" animBg="1"/>
      <p:bldP spid="4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5DD4A75-4843-4F34-A1C8-E7C146616E23}"/>
              </a:ext>
            </a:extLst>
          </p:cNvPr>
          <p:cNvSpPr txBox="1"/>
          <p:nvPr/>
        </p:nvSpPr>
        <p:spPr>
          <a:xfrm>
            <a:off x="-180528" y="5993938"/>
            <a:ext cx="9298971" cy="369332"/>
          </a:xfrm>
          <a:prstGeom prst="rect">
            <a:avLst/>
          </a:prstGeom>
          <a:noFill/>
        </p:spPr>
        <p:txBody>
          <a:bodyPr wrap="square" rtlCol="0">
            <a:spAutoFit/>
          </a:bodyPr>
          <a:lstStyle/>
          <a:p>
            <a:pPr algn="ctr"/>
            <a:r>
              <a:rPr lang="fr-FR" dirty="0"/>
              <a:t>Cette richesse scientifique en fait sa « faiblesse » didactique (difficulté d’appropriation) </a:t>
            </a:r>
          </a:p>
        </p:txBody>
      </p:sp>
      <p:sp>
        <p:nvSpPr>
          <p:cNvPr id="8" name="ZoneTexte 7">
            <a:extLst>
              <a:ext uri="{FF2B5EF4-FFF2-40B4-BE49-F238E27FC236}">
                <a16:creationId xmlns:a16="http://schemas.microsoft.com/office/drawing/2014/main" xmlns="" id="{15A2B153-0D03-4492-A79A-B8AEF0421E4D}"/>
              </a:ext>
            </a:extLst>
          </p:cNvPr>
          <p:cNvSpPr txBox="1"/>
          <p:nvPr/>
        </p:nvSpPr>
        <p:spPr>
          <a:xfrm>
            <a:off x="0" y="6372036"/>
            <a:ext cx="9036496" cy="369332"/>
          </a:xfrm>
          <a:prstGeom prst="rect">
            <a:avLst/>
          </a:prstGeom>
          <a:noFill/>
        </p:spPr>
        <p:txBody>
          <a:bodyPr wrap="square" rtlCol="0">
            <a:spAutoFit/>
          </a:bodyPr>
          <a:lstStyle/>
          <a:p>
            <a:pPr algn="ctr"/>
            <a:r>
              <a:rPr lang="fr-FR" b="1" u="sng" dirty="0"/>
              <a:t>Vigilance</a:t>
            </a:r>
            <a:r>
              <a:rPr lang="fr-FR" dirty="0"/>
              <a:t> : Travailler le tri, la hiérarchisation, le décryptage des informations</a:t>
            </a:r>
          </a:p>
        </p:txBody>
      </p:sp>
      <p:pic>
        <p:nvPicPr>
          <p:cNvPr id="9" name="Image 8">
            <a:extLst>
              <a:ext uri="{FF2B5EF4-FFF2-40B4-BE49-F238E27FC236}">
                <a16:creationId xmlns:a16="http://schemas.microsoft.com/office/drawing/2014/main" xmlns="" id="{50EF350C-53A5-43E4-BF5B-A018D52B86FD}"/>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54281" y="1386404"/>
            <a:ext cx="5194878" cy="2690667"/>
          </a:xfrm>
          <a:prstGeom prst="rect">
            <a:avLst/>
          </a:prstGeom>
        </p:spPr>
      </p:pic>
      <p:sp>
        <p:nvSpPr>
          <p:cNvPr id="10" name="ZoneTexte 9">
            <a:extLst>
              <a:ext uri="{FF2B5EF4-FFF2-40B4-BE49-F238E27FC236}">
                <a16:creationId xmlns:a16="http://schemas.microsoft.com/office/drawing/2014/main" xmlns="" id="{DADF3C54-0CA4-4EDC-82ED-EC28DE5557FF}"/>
              </a:ext>
            </a:extLst>
          </p:cNvPr>
          <p:cNvSpPr txBox="1"/>
          <p:nvPr/>
        </p:nvSpPr>
        <p:spPr>
          <a:xfrm>
            <a:off x="145814" y="1008306"/>
            <a:ext cx="2663871" cy="369332"/>
          </a:xfrm>
          <a:prstGeom prst="rect">
            <a:avLst/>
          </a:prstGeom>
          <a:noFill/>
          <a:ln>
            <a:solidFill>
              <a:schemeClr val="tx1"/>
            </a:solidFill>
          </a:ln>
        </p:spPr>
        <p:txBody>
          <a:bodyPr wrap="none" rtlCol="0">
            <a:spAutoFit/>
          </a:bodyPr>
          <a:lstStyle/>
          <a:p>
            <a:r>
              <a:rPr lang="fr-FR" b="1" dirty="0"/>
              <a:t>Formations sédimentaires</a:t>
            </a:r>
          </a:p>
        </p:txBody>
      </p:sp>
      <p:sp>
        <p:nvSpPr>
          <p:cNvPr id="11" name="ZoneTexte 10">
            <a:extLst>
              <a:ext uri="{FF2B5EF4-FFF2-40B4-BE49-F238E27FC236}">
                <a16:creationId xmlns:a16="http://schemas.microsoft.com/office/drawing/2014/main" xmlns="" id="{F727DBE4-8601-4B22-980D-47198C672612}"/>
              </a:ext>
            </a:extLst>
          </p:cNvPr>
          <p:cNvSpPr txBox="1"/>
          <p:nvPr/>
        </p:nvSpPr>
        <p:spPr>
          <a:xfrm>
            <a:off x="5509205" y="1554774"/>
            <a:ext cx="1437958" cy="338554"/>
          </a:xfrm>
          <a:prstGeom prst="rect">
            <a:avLst/>
          </a:prstGeom>
          <a:noFill/>
        </p:spPr>
        <p:txBody>
          <a:bodyPr wrap="none" rtlCol="0">
            <a:spAutoFit/>
          </a:bodyPr>
          <a:lstStyle/>
          <a:p>
            <a:r>
              <a:rPr lang="fr-FR" sz="1600" b="1" dirty="0">
                <a:solidFill>
                  <a:srgbClr val="FF0000"/>
                </a:solidFill>
              </a:rPr>
              <a:t>Age</a:t>
            </a:r>
            <a:r>
              <a:rPr lang="fr-FR" sz="1600" dirty="0"/>
              <a:t> des roches</a:t>
            </a:r>
          </a:p>
        </p:txBody>
      </p:sp>
      <p:sp>
        <p:nvSpPr>
          <p:cNvPr id="12" name="ZoneTexte 11">
            <a:extLst>
              <a:ext uri="{FF2B5EF4-FFF2-40B4-BE49-F238E27FC236}">
                <a16:creationId xmlns:a16="http://schemas.microsoft.com/office/drawing/2014/main" xmlns="" id="{79ECB7A6-7002-41E6-BC5E-63E04DA67694}"/>
              </a:ext>
            </a:extLst>
          </p:cNvPr>
          <p:cNvSpPr txBox="1"/>
          <p:nvPr/>
        </p:nvSpPr>
        <p:spPr>
          <a:xfrm>
            <a:off x="52955" y="4239076"/>
            <a:ext cx="2286797" cy="584775"/>
          </a:xfrm>
          <a:prstGeom prst="rect">
            <a:avLst/>
          </a:prstGeom>
          <a:noFill/>
        </p:spPr>
        <p:txBody>
          <a:bodyPr wrap="square" rtlCol="0">
            <a:spAutoFit/>
          </a:bodyPr>
          <a:lstStyle/>
          <a:p>
            <a:r>
              <a:rPr lang="fr-FR" sz="1600" dirty="0"/>
              <a:t>Données </a:t>
            </a:r>
            <a:r>
              <a:rPr lang="fr-FR" sz="1600" dirty="0" err="1"/>
              <a:t>paléoenvironnementales</a:t>
            </a:r>
            <a:endParaRPr lang="fr-FR" sz="1600" dirty="0"/>
          </a:p>
        </p:txBody>
      </p:sp>
      <p:sp>
        <p:nvSpPr>
          <p:cNvPr id="13" name="ZoneTexte 12">
            <a:extLst>
              <a:ext uri="{FF2B5EF4-FFF2-40B4-BE49-F238E27FC236}">
                <a16:creationId xmlns:a16="http://schemas.microsoft.com/office/drawing/2014/main" xmlns="" id="{8E545303-55B7-4DCB-B3E1-EB9BE9692067}"/>
              </a:ext>
            </a:extLst>
          </p:cNvPr>
          <p:cNvSpPr txBox="1"/>
          <p:nvPr/>
        </p:nvSpPr>
        <p:spPr>
          <a:xfrm>
            <a:off x="3563888" y="4509120"/>
            <a:ext cx="2935484" cy="338554"/>
          </a:xfrm>
          <a:prstGeom prst="rect">
            <a:avLst/>
          </a:prstGeom>
          <a:noFill/>
        </p:spPr>
        <p:txBody>
          <a:bodyPr wrap="none" rtlCol="0">
            <a:spAutoFit/>
          </a:bodyPr>
          <a:lstStyle/>
          <a:p>
            <a:r>
              <a:rPr lang="fr-FR" sz="1600" dirty="0"/>
              <a:t>Isobathes (profondeur du bassin)</a:t>
            </a:r>
          </a:p>
        </p:txBody>
      </p:sp>
      <p:sp>
        <p:nvSpPr>
          <p:cNvPr id="14" name="ZoneTexte 13">
            <a:extLst>
              <a:ext uri="{FF2B5EF4-FFF2-40B4-BE49-F238E27FC236}">
                <a16:creationId xmlns:a16="http://schemas.microsoft.com/office/drawing/2014/main" xmlns="" id="{909947D2-0FD6-4F16-A11D-01508754D5F5}"/>
              </a:ext>
            </a:extLst>
          </p:cNvPr>
          <p:cNvSpPr txBox="1"/>
          <p:nvPr/>
        </p:nvSpPr>
        <p:spPr>
          <a:xfrm>
            <a:off x="6372200" y="4192921"/>
            <a:ext cx="2411558" cy="307777"/>
          </a:xfrm>
          <a:prstGeom prst="rect">
            <a:avLst/>
          </a:prstGeom>
          <a:noFill/>
        </p:spPr>
        <p:txBody>
          <a:bodyPr wrap="none" rtlCol="0">
            <a:spAutoFit/>
          </a:bodyPr>
          <a:lstStyle/>
          <a:p>
            <a:r>
              <a:rPr lang="fr-FR" sz="1400" b="1" dirty="0">
                <a:solidFill>
                  <a:srgbClr val="FF0000"/>
                </a:solidFill>
              </a:rPr>
              <a:t>PAS DE COURBES DE NIVEAU !</a:t>
            </a:r>
          </a:p>
        </p:txBody>
      </p:sp>
      <p:pic>
        <p:nvPicPr>
          <p:cNvPr id="15" name="Image 14">
            <a:extLst>
              <a:ext uri="{FF2B5EF4-FFF2-40B4-BE49-F238E27FC236}">
                <a16:creationId xmlns:a16="http://schemas.microsoft.com/office/drawing/2014/main" xmlns="" id="{2DCEFC79-691E-411E-805B-F98F05D94AC7}"/>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947302" y="985471"/>
            <a:ext cx="2148874" cy="2409182"/>
          </a:xfrm>
          <a:prstGeom prst="rect">
            <a:avLst/>
          </a:prstGeom>
          <a:ln>
            <a:solidFill>
              <a:schemeClr val="tx1"/>
            </a:solidFill>
          </a:ln>
        </p:spPr>
      </p:pic>
      <p:pic>
        <p:nvPicPr>
          <p:cNvPr id="16" name="Image 15">
            <a:extLst>
              <a:ext uri="{FF2B5EF4-FFF2-40B4-BE49-F238E27FC236}">
                <a16:creationId xmlns:a16="http://schemas.microsoft.com/office/drawing/2014/main" xmlns="" id="{3816AAEF-95DD-458E-8212-B6CAA9D619A8}"/>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92433" y="4898023"/>
            <a:ext cx="2146953" cy="451990"/>
          </a:xfrm>
          <a:prstGeom prst="rect">
            <a:avLst/>
          </a:prstGeom>
        </p:spPr>
      </p:pic>
      <p:pic>
        <p:nvPicPr>
          <p:cNvPr id="17" name="Image 16">
            <a:extLst>
              <a:ext uri="{FF2B5EF4-FFF2-40B4-BE49-F238E27FC236}">
                <a16:creationId xmlns:a16="http://schemas.microsoft.com/office/drawing/2014/main" xmlns="" id="{B37CD09A-A153-47DA-A2CA-98CBD23CB156}"/>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2406901" y="4898454"/>
            <a:ext cx="6701603" cy="515681"/>
          </a:xfrm>
          <a:prstGeom prst="rect">
            <a:avLst/>
          </a:prstGeom>
          <a:ln>
            <a:solidFill>
              <a:schemeClr val="tx1"/>
            </a:solidFill>
          </a:ln>
        </p:spPr>
      </p:pic>
      <p:sp>
        <p:nvSpPr>
          <p:cNvPr id="18" name="Ellipse 17">
            <a:extLst>
              <a:ext uri="{FF2B5EF4-FFF2-40B4-BE49-F238E27FC236}">
                <a16:creationId xmlns:a16="http://schemas.microsoft.com/office/drawing/2014/main" xmlns="" id="{6883EBA5-BFE8-4F15-8EA2-2A4501604396}"/>
              </a:ext>
            </a:extLst>
          </p:cNvPr>
          <p:cNvSpPr/>
          <p:nvPr/>
        </p:nvSpPr>
        <p:spPr>
          <a:xfrm>
            <a:off x="4541499" y="2266764"/>
            <a:ext cx="398860" cy="3988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xmlns="" id="{B07D1989-ACAD-4F97-91CA-7E70FDFAC27B}"/>
              </a:ext>
            </a:extLst>
          </p:cNvPr>
          <p:cNvCxnSpPr>
            <a:cxnSpLocks/>
            <a:stCxn id="11" idx="1"/>
          </p:cNvCxnSpPr>
          <p:nvPr/>
        </p:nvCxnSpPr>
        <p:spPr>
          <a:xfrm flipH="1">
            <a:off x="4898197" y="1724051"/>
            <a:ext cx="611008" cy="621853"/>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xmlns="" id="{8768BE89-872E-4135-8EBF-7538C19BBAD5}"/>
              </a:ext>
            </a:extLst>
          </p:cNvPr>
          <p:cNvCxnSpPr>
            <a:cxnSpLocks/>
            <a:stCxn id="13" idx="0"/>
          </p:cNvCxnSpPr>
          <p:nvPr/>
        </p:nvCxnSpPr>
        <p:spPr>
          <a:xfrm flipH="1" flipV="1">
            <a:off x="3849863" y="2926180"/>
            <a:ext cx="1181767" cy="15829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xmlns="" id="{FB5E91A3-7E83-4418-A08E-43ABA6B72856}"/>
              </a:ext>
            </a:extLst>
          </p:cNvPr>
          <p:cNvCxnSpPr>
            <a:cxnSpLocks/>
            <a:stCxn id="13" idx="0"/>
          </p:cNvCxnSpPr>
          <p:nvPr/>
        </p:nvCxnSpPr>
        <p:spPr>
          <a:xfrm flipH="1" flipV="1">
            <a:off x="4716021" y="3268254"/>
            <a:ext cx="315609" cy="12408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xmlns="" id="{40E5DAC7-D971-4CA7-99A8-D9B5B0A3827A}"/>
              </a:ext>
            </a:extLst>
          </p:cNvPr>
          <p:cNvCxnSpPr>
            <a:cxnSpLocks/>
          </p:cNvCxnSpPr>
          <p:nvPr/>
        </p:nvCxnSpPr>
        <p:spPr>
          <a:xfrm flipV="1">
            <a:off x="971600" y="3212976"/>
            <a:ext cx="1512168" cy="11521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2" name="Graphique 21" descr="Avertissement">
            <a:extLst>
              <a:ext uri="{FF2B5EF4-FFF2-40B4-BE49-F238E27FC236}">
                <a16:creationId xmlns:a16="http://schemas.microsoft.com/office/drawing/2014/main" xmlns="" id="{49C1CD74-2ABD-487C-AA22-E586E4ACBAA4}"/>
              </a:ext>
            </a:extLst>
          </p:cNvPr>
          <p:cNvPicPr>
            <a:picLocks noChangeAspect="1"/>
          </p:cNvPicPr>
          <p:nvPr/>
        </p:nvPicPr>
        <p:blipFill>
          <a:blip r:embed="rId7" cstate="email">
            <a:extLst>
              <a:ext uri="{28A0092B-C50C-407E-A947-70E740481C1C}">
                <a14:useLocalDpi xmlns:a14="http://schemas.microsoft.com/office/drawing/2010/main" xmlns=""/>
              </a:ext>
              <a:ext uri="{96DAC541-7B7A-43D3-8B79-37D633B846F1}">
                <asvg:svgBlip xmlns="" xmlns:asvg="http://schemas.microsoft.com/office/drawing/2016/SVG/main" r:embed="rId8"/>
              </a:ext>
            </a:extLst>
          </a:blip>
          <a:stretch>
            <a:fillRect/>
          </a:stretch>
        </p:blipFill>
        <p:spPr>
          <a:xfrm>
            <a:off x="5982301" y="4064429"/>
            <a:ext cx="410691" cy="410691"/>
          </a:xfrm>
          <a:prstGeom prst="rect">
            <a:avLst/>
          </a:prstGeom>
        </p:spPr>
      </p:pic>
      <p:sp>
        <p:nvSpPr>
          <p:cNvPr id="24" name="Rectangle : coins arrondis 23">
            <a:extLst>
              <a:ext uri="{FF2B5EF4-FFF2-40B4-BE49-F238E27FC236}">
                <a16:creationId xmlns:a16="http://schemas.microsoft.com/office/drawing/2014/main" xmlns="" id="{9EC16DEF-A1F7-4516-ACC3-E64CB350FA2C}"/>
              </a:ext>
            </a:extLst>
          </p:cNvPr>
          <p:cNvSpPr/>
          <p:nvPr/>
        </p:nvSpPr>
        <p:spPr>
          <a:xfrm>
            <a:off x="7884369" y="2298811"/>
            <a:ext cx="504056" cy="1940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xmlns="" id="{55D56048-D38E-4083-A01D-29A599B1723B}"/>
              </a:ext>
            </a:extLst>
          </p:cNvPr>
          <p:cNvSpPr/>
          <p:nvPr/>
        </p:nvSpPr>
        <p:spPr>
          <a:xfrm>
            <a:off x="2481030" y="5073630"/>
            <a:ext cx="632148" cy="1302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xmlns="" id="{E7207681-33A1-46CA-AB40-726DF7BC3682}"/>
              </a:ext>
            </a:extLst>
          </p:cNvPr>
          <p:cNvSpPr txBox="1"/>
          <p:nvPr/>
        </p:nvSpPr>
        <p:spPr>
          <a:xfrm>
            <a:off x="53752" y="58677"/>
            <a:ext cx="9036496" cy="646331"/>
          </a:xfrm>
          <a:prstGeom prst="rect">
            <a:avLst/>
          </a:prstGeom>
          <a:noFill/>
          <a:ln>
            <a:solidFill>
              <a:schemeClr val="tx1"/>
            </a:solidFill>
          </a:ln>
        </p:spPr>
        <p:txBody>
          <a:bodyPr wrap="square" rtlCol="0">
            <a:spAutoFit/>
          </a:bodyPr>
          <a:lstStyle/>
          <a:p>
            <a:pPr algn="ctr"/>
            <a:r>
              <a:rPr lang="fr-FR" dirty="0"/>
              <a:t>La carte géologique de la France au 1/1 000 000…une carte pas comme les autres !</a:t>
            </a:r>
          </a:p>
          <a:p>
            <a:pPr algn="ctr"/>
            <a:r>
              <a:rPr lang="fr-FR" dirty="0"/>
              <a:t>(particulièrement riche et interprétative)</a:t>
            </a:r>
          </a:p>
        </p:txBody>
      </p:sp>
      <p:sp>
        <p:nvSpPr>
          <p:cNvPr id="27" name="ZoneTexte 26"/>
          <p:cNvSpPr txBox="1"/>
          <p:nvPr/>
        </p:nvSpPr>
        <p:spPr>
          <a:xfrm>
            <a:off x="179512" y="5517232"/>
            <a:ext cx="2952328" cy="369332"/>
          </a:xfrm>
          <a:prstGeom prst="rect">
            <a:avLst/>
          </a:prstGeom>
          <a:noFill/>
        </p:spPr>
        <p:txBody>
          <a:bodyPr wrap="square" rtlCol="0">
            <a:spAutoFit/>
          </a:bodyPr>
          <a:lstStyle/>
          <a:p>
            <a:r>
              <a:rPr lang="fr-FR" dirty="0" smtClean="0"/>
              <a:t>PNF SVT Paris Janvier 2020</a:t>
            </a:r>
            <a:endParaRPr lang="fr-FR" dirty="0"/>
          </a:p>
        </p:txBody>
      </p:sp>
    </p:spTree>
    <p:extLst>
      <p:ext uri="{BB962C8B-B14F-4D97-AF65-F5344CB8AC3E}">
        <p14:creationId xmlns:p14="http://schemas.microsoft.com/office/powerpoint/2010/main" xmlns="" val="112550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2" grpId="0"/>
      <p:bldP spid="13" grpId="0"/>
      <p:bldP spid="14" grpId="0"/>
      <p:bldP spid="18"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EXEMPLES EN LIEN AVEC LE PROGRAMME DE TALE SPE SVT</a:t>
            </a:r>
            <a:endParaRPr lang="fr-FR" dirty="0"/>
          </a:p>
        </p:txBody>
      </p:sp>
      <p:sp>
        <p:nvSpPr>
          <p:cNvPr id="3" name="Sous-titre 2"/>
          <p:cNvSpPr>
            <a:spLocks noGrp="1"/>
          </p:cNvSpPr>
          <p:nvPr>
            <p:ph type="subTitle" idx="1"/>
          </p:nvPr>
        </p:nvSpPr>
        <p:spPr/>
        <p:txBody>
          <a:bodyPr/>
          <a:lstStyle/>
          <a:p>
            <a:r>
              <a:rPr lang="fr-FR" dirty="0" smtClean="0"/>
              <a:t>Le temps et les roches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56812"/>
            <a:ext cx="6768752" cy="923330"/>
          </a:xfrm>
          <a:prstGeom prst="rect">
            <a:avLst/>
          </a:prstGeom>
          <a:noFill/>
          <a:ln>
            <a:solidFill>
              <a:schemeClr val="tx1"/>
            </a:solidFill>
          </a:ln>
        </p:spPr>
        <p:txBody>
          <a:bodyPr wrap="square" rtlCol="0">
            <a:spAutoFit/>
          </a:bodyPr>
          <a:lstStyle/>
          <a:p>
            <a:pPr algn="ctr"/>
            <a:r>
              <a:rPr lang="fr-FR" dirty="0"/>
              <a:t>La carte géologique de la France permet de reconstituer des histoires </a:t>
            </a:r>
            <a:r>
              <a:rPr lang="fr-FR" dirty="0" smtClean="0"/>
              <a:t>géologiques/orogéniques</a:t>
            </a:r>
          </a:p>
          <a:p>
            <a:pPr algn="ctr"/>
            <a:r>
              <a:rPr lang="fr-FR" dirty="0" smtClean="0">
                <a:solidFill>
                  <a:srgbClr val="0070C0"/>
                </a:solidFill>
              </a:rPr>
              <a:t>Le temps et les roches (Objectifs)</a:t>
            </a:r>
            <a:endParaRPr lang="fr-FR" dirty="0"/>
          </a:p>
        </p:txBody>
      </p:sp>
      <p:sp>
        <p:nvSpPr>
          <p:cNvPr id="3" name="ZoneTexte 2"/>
          <p:cNvSpPr txBox="1"/>
          <p:nvPr/>
        </p:nvSpPr>
        <p:spPr>
          <a:xfrm>
            <a:off x="323528" y="908720"/>
            <a:ext cx="2347694" cy="369332"/>
          </a:xfrm>
          <a:prstGeom prst="rect">
            <a:avLst/>
          </a:prstGeom>
          <a:noFill/>
        </p:spPr>
        <p:txBody>
          <a:bodyPr wrap="none" rtlCol="0">
            <a:spAutoFit/>
          </a:bodyPr>
          <a:lstStyle/>
          <a:p>
            <a:r>
              <a:rPr lang="fr-FR" dirty="0"/>
              <a:t>Exemple : le cycle alpin</a:t>
            </a:r>
          </a:p>
        </p:txBody>
      </p:sp>
      <p:pic>
        <p:nvPicPr>
          <p:cNvPr id="6" name="Image 5">
            <a:extLst>
              <a:ext uri="{FF2B5EF4-FFF2-40B4-BE49-F238E27FC236}">
                <a16:creationId xmlns:a16="http://schemas.microsoft.com/office/drawing/2014/main" xmlns="" id="{C6465B8C-C4CA-4E7C-B70B-54BBB3BC7A0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23528" y="1196752"/>
            <a:ext cx="6530691" cy="4664779"/>
          </a:xfrm>
          <a:prstGeom prst="rect">
            <a:avLst/>
          </a:prstGeom>
        </p:spPr>
      </p:pic>
      <p:sp>
        <p:nvSpPr>
          <p:cNvPr id="11" name="Ellipse 10">
            <a:extLst>
              <a:ext uri="{FF2B5EF4-FFF2-40B4-BE49-F238E27FC236}">
                <a16:creationId xmlns:a16="http://schemas.microsoft.com/office/drawing/2014/main" xmlns="" id="{CB23B386-F38B-4D3C-B276-B425A4D7DC13}"/>
              </a:ext>
            </a:extLst>
          </p:cNvPr>
          <p:cNvSpPr/>
          <p:nvPr/>
        </p:nvSpPr>
        <p:spPr>
          <a:xfrm>
            <a:off x="3275856" y="3068960"/>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79512" y="476672"/>
            <a:ext cx="2376264" cy="276999"/>
          </a:xfrm>
          <a:prstGeom prst="rect">
            <a:avLst/>
          </a:prstGeom>
          <a:noFill/>
        </p:spPr>
        <p:txBody>
          <a:bodyPr wrap="square" rtlCol="0">
            <a:spAutoFit/>
          </a:bodyPr>
          <a:lstStyle/>
          <a:p>
            <a:r>
              <a:rPr lang="fr-FR" sz="1200" dirty="0" smtClean="0"/>
              <a:t>PNF SVT Paris Janvier 2020</a:t>
            </a:r>
            <a:endParaRPr lang="fr-FR" sz="1200" dirty="0"/>
          </a:p>
        </p:txBody>
      </p:sp>
      <p:pic>
        <p:nvPicPr>
          <p:cNvPr id="9" name="Image 8" descr="chevauchement lautaret.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88024" y="1124744"/>
            <a:ext cx="4174813" cy="2376264"/>
          </a:xfrm>
          <a:prstGeom prst="rect">
            <a:avLst/>
          </a:prstGeom>
        </p:spPr>
      </p:pic>
      <p:sp>
        <p:nvSpPr>
          <p:cNvPr id="12" name="Rectangle à coins arrondis 11"/>
          <p:cNvSpPr/>
          <p:nvPr/>
        </p:nvSpPr>
        <p:spPr>
          <a:xfrm>
            <a:off x="3275856" y="4941168"/>
            <a:ext cx="4392488" cy="122413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On peut observer sur la carte les chevauchements marqueurs de la collision alpine au Lautaret (mais aussi dans toutes la chaine) et dater ces mouvements… </a:t>
            </a:r>
            <a:endParaRPr lang="fr-FR" dirty="0"/>
          </a:p>
        </p:txBody>
      </p:sp>
      <p:sp>
        <p:nvSpPr>
          <p:cNvPr id="14" name="Légende encadrée 1 13"/>
          <p:cNvSpPr/>
          <p:nvPr/>
        </p:nvSpPr>
        <p:spPr>
          <a:xfrm flipH="1">
            <a:off x="251520" y="4005064"/>
            <a:ext cx="2304256" cy="1296144"/>
          </a:xfrm>
          <a:prstGeom prst="borderCallout1">
            <a:avLst>
              <a:gd name="adj1" fmla="val 18750"/>
              <a:gd name="adj2" fmla="val -8333"/>
              <a:gd name="adj3" fmla="val -41055"/>
              <a:gd name="adj4" fmla="val -41017"/>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Synthèse : près interprétation des faits en relation avec le modèle de collision</a:t>
            </a:r>
            <a:endParaRPr lang="fr-FR" dirty="0"/>
          </a:p>
        </p:txBody>
      </p:sp>
      <p:sp>
        <p:nvSpPr>
          <p:cNvPr id="15" name="Légende encadrée 1 14"/>
          <p:cNvSpPr/>
          <p:nvPr/>
        </p:nvSpPr>
        <p:spPr>
          <a:xfrm flipH="1">
            <a:off x="323528" y="1340768"/>
            <a:ext cx="2016224" cy="504056"/>
          </a:xfrm>
          <a:prstGeom prst="borderCallout1">
            <a:avLst>
              <a:gd name="adj1" fmla="val 18750"/>
              <a:gd name="adj2" fmla="val -8333"/>
              <a:gd name="adj3" fmla="val 70157"/>
              <a:gd name="adj4" fmla="val -140766"/>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Fait (après analyse des roches)</a:t>
            </a:r>
            <a:endParaRPr lang="fr-FR" dirty="0"/>
          </a:p>
        </p:txBody>
      </p:sp>
      <p:pic>
        <p:nvPicPr>
          <p:cNvPr id="16" name="Image 15" descr="métamorphisme.jpg">
            <a:extLst>
              <a:ext uri="{FF2B5EF4-FFF2-40B4-BE49-F238E27FC236}">
                <a16:creationId xmlns:a16="http://schemas.microsoft.com/office/drawing/2014/main" xmlns="" id="{32A39AAB-036B-4E99-B67E-17BF3C124A36}"/>
              </a:ext>
            </a:extLst>
          </p:cNvPr>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652120" y="3645024"/>
            <a:ext cx="1944216" cy="103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Légende encadrée 1 16"/>
          <p:cNvSpPr/>
          <p:nvPr/>
        </p:nvSpPr>
        <p:spPr>
          <a:xfrm flipH="1">
            <a:off x="179512" y="2276872"/>
            <a:ext cx="2232248" cy="1080120"/>
          </a:xfrm>
          <a:prstGeom prst="borderCallout1">
            <a:avLst>
              <a:gd name="adj1" fmla="val 18750"/>
              <a:gd name="adj2" fmla="val -8333"/>
              <a:gd name="adj3" fmla="val 200229"/>
              <a:gd name="adj4" fmla="val -163808"/>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Modèle admis par les chercheurs (collision avec nappes de charriage)</a:t>
            </a:r>
            <a:endParaRPr lang="fr-FR" dirty="0"/>
          </a:p>
        </p:txBody>
      </p:sp>
    </p:spTree>
    <p:extLst>
      <p:ext uri="{BB962C8B-B14F-4D97-AF65-F5344CB8AC3E}">
        <p14:creationId xmlns:p14="http://schemas.microsoft.com/office/powerpoint/2010/main" xmlns="" val="13025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4E7ADD5F-A61E-4CB3-A343-BF8C7EBD2811}"/>
              </a:ext>
            </a:extLst>
          </p:cNvPr>
          <p:cNvPicPr/>
          <p:nvPr/>
        </p:nvPicPr>
        <p:blipFill rotWithShape="1">
          <a:blip r:embed="rId3" cstate="print">
            <a:lum contrast="20000"/>
          </a:blip>
          <a:srcRect/>
          <a:stretch/>
        </p:blipFill>
        <p:spPr bwMode="auto">
          <a:xfrm>
            <a:off x="127165" y="776264"/>
            <a:ext cx="3303729" cy="2664297"/>
          </a:xfrm>
          <a:prstGeom prst="rect">
            <a:avLst/>
          </a:prstGeom>
          <a:noFill/>
          <a:ln w="9525">
            <a:solidFill>
              <a:srgbClr val="000000"/>
            </a:solidFill>
            <a:miter lim="800000"/>
            <a:headEnd/>
            <a:tailEnd/>
          </a:ln>
        </p:spPr>
      </p:pic>
      <p:pic>
        <p:nvPicPr>
          <p:cNvPr id="5" name="Image 2">
            <a:extLst>
              <a:ext uri="{FF2B5EF4-FFF2-40B4-BE49-F238E27FC236}">
                <a16:creationId xmlns:a16="http://schemas.microsoft.com/office/drawing/2014/main" xmlns="" id="{2B5E2DFA-9899-4F9F-9B3C-A30DD3BF5AE4}"/>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rot="5400000">
            <a:off x="3532967" y="607960"/>
            <a:ext cx="2078065" cy="8910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5">
            <a:extLst>
              <a:ext uri="{FF2B5EF4-FFF2-40B4-BE49-F238E27FC236}">
                <a16:creationId xmlns:a16="http://schemas.microsoft.com/office/drawing/2014/main" xmlns="" id="{3653BF49-617E-43BB-BE1D-40097833723E}"/>
              </a:ext>
            </a:extLst>
          </p:cNvPr>
          <p:cNvSpPr txBox="1"/>
          <p:nvPr/>
        </p:nvSpPr>
        <p:spPr>
          <a:xfrm>
            <a:off x="-108521" y="3722849"/>
            <a:ext cx="2743524" cy="338554"/>
          </a:xfrm>
          <a:prstGeom prst="rect">
            <a:avLst/>
          </a:prstGeom>
          <a:noFill/>
        </p:spPr>
        <p:txBody>
          <a:bodyPr wrap="square" rtlCol="0">
            <a:spAutoFit/>
          </a:bodyPr>
          <a:lstStyle/>
          <a:p>
            <a:pPr algn="ctr"/>
            <a:r>
              <a:rPr lang="fr-FR" sz="1600" dirty="0"/>
              <a:t>Que voit-on sur le terrain </a:t>
            </a:r>
            <a:r>
              <a:rPr lang="fr-FR" sz="1600" dirty="0" smtClean="0"/>
              <a:t>?</a:t>
            </a:r>
            <a:endParaRPr lang="fr-FR" sz="1600" dirty="0"/>
          </a:p>
        </p:txBody>
      </p:sp>
      <p:sp>
        <p:nvSpPr>
          <p:cNvPr id="9" name="ZoneTexte 8">
            <a:extLst>
              <a:ext uri="{FF2B5EF4-FFF2-40B4-BE49-F238E27FC236}">
                <a16:creationId xmlns:a16="http://schemas.microsoft.com/office/drawing/2014/main" xmlns="" id="{5F9A8898-47AC-447E-BD5A-F8EA01D2AE69}"/>
              </a:ext>
            </a:extLst>
          </p:cNvPr>
          <p:cNvSpPr txBox="1"/>
          <p:nvPr/>
        </p:nvSpPr>
        <p:spPr>
          <a:xfrm>
            <a:off x="125731" y="447848"/>
            <a:ext cx="1499706" cy="307777"/>
          </a:xfrm>
          <a:prstGeom prst="rect">
            <a:avLst/>
          </a:prstGeom>
          <a:noFill/>
          <a:ln>
            <a:solidFill>
              <a:schemeClr val="tx1"/>
            </a:solidFill>
          </a:ln>
        </p:spPr>
        <p:txBody>
          <a:bodyPr wrap="none" rtlCol="0">
            <a:spAutoFit/>
          </a:bodyPr>
          <a:lstStyle/>
          <a:p>
            <a:r>
              <a:rPr lang="fr-FR" sz="1400" b="1" dirty="0"/>
              <a:t>Le col du Lautaret</a:t>
            </a:r>
          </a:p>
        </p:txBody>
      </p:sp>
      <p:pic>
        <p:nvPicPr>
          <p:cNvPr id="3" name="Image 2">
            <a:extLst>
              <a:ext uri="{FF2B5EF4-FFF2-40B4-BE49-F238E27FC236}">
                <a16:creationId xmlns:a16="http://schemas.microsoft.com/office/drawing/2014/main" xmlns="" id="{6798A375-86F0-4836-8C3E-749A45F01672}"/>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3827881" y="2845"/>
            <a:ext cx="2976367" cy="4007505"/>
          </a:xfrm>
          <a:prstGeom prst="rect">
            <a:avLst/>
          </a:prstGeom>
        </p:spPr>
      </p:pic>
      <p:sp>
        <p:nvSpPr>
          <p:cNvPr id="15" name="Rectangle : coins arrondis 14">
            <a:extLst>
              <a:ext uri="{FF2B5EF4-FFF2-40B4-BE49-F238E27FC236}">
                <a16:creationId xmlns:a16="http://schemas.microsoft.com/office/drawing/2014/main" xmlns="" id="{D2FFE305-FFC6-4BB7-9B74-03B5DCDD2A7D}"/>
              </a:ext>
            </a:extLst>
          </p:cNvPr>
          <p:cNvSpPr/>
          <p:nvPr/>
        </p:nvSpPr>
        <p:spPr>
          <a:xfrm>
            <a:off x="4511036" y="1928392"/>
            <a:ext cx="144124" cy="2764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xmlns="" id="{D1F6DCBC-7FF1-414A-89A7-75F4BEB604F2}"/>
              </a:ext>
            </a:extLst>
          </p:cNvPr>
          <p:cNvSpPr/>
          <p:nvPr/>
        </p:nvSpPr>
        <p:spPr>
          <a:xfrm>
            <a:off x="5542788" y="2452636"/>
            <a:ext cx="360094" cy="14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xmlns="" id="{4D2E0EA3-2F4D-4457-86F8-790C7FF81F19}"/>
              </a:ext>
            </a:extLst>
          </p:cNvPr>
          <p:cNvSpPr/>
          <p:nvPr/>
        </p:nvSpPr>
        <p:spPr>
          <a:xfrm>
            <a:off x="5542788" y="3002883"/>
            <a:ext cx="360094" cy="14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xmlns="" id="{3A148125-AF96-4D69-81D3-21EB0ACFEDD1}"/>
              </a:ext>
            </a:extLst>
          </p:cNvPr>
          <p:cNvSpPr/>
          <p:nvPr/>
        </p:nvSpPr>
        <p:spPr>
          <a:xfrm>
            <a:off x="5364088" y="3757368"/>
            <a:ext cx="178700" cy="14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xmlns="" id="{A369C07F-3BFE-4B8E-B2FE-3DD4379FCB81}"/>
              </a:ext>
            </a:extLst>
          </p:cNvPr>
          <p:cNvSpPr/>
          <p:nvPr/>
        </p:nvSpPr>
        <p:spPr>
          <a:xfrm>
            <a:off x="1482388" y="1744393"/>
            <a:ext cx="814284" cy="81428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montagne, nature, herbe, broutant&#10;&#10;Description générée automatiquement">
            <a:extLst>
              <a:ext uri="{FF2B5EF4-FFF2-40B4-BE49-F238E27FC236}">
                <a16:creationId xmlns:a16="http://schemas.microsoft.com/office/drawing/2014/main" xmlns="" id="{6114FC06-4184-494D-8061-E2AC764F4E7B}"/>
              </a:ext>
            </a:extLst>
          </p:cNvPr>
          <p:cNvPicPr>
            <a:picLocks noChangeAspect="1"/>
          </p:cNvPicPr>
          <p:nvPr/>
        </p:nvPicPr>
        <p:blipFill>
          <a:blip r:embed="rId6" cstate="email">
            <a:alphaModFix/>
            <a:extLst>
              <a:ext uri="{28A0092B-C50C-407E-A947-70E740481C1C}">
                <a14:useLocalDpi xmlns:a14="http://schemas.microsoft.com/office/drawing/2010/main" xmlns=""/>
              </a:ext>
            </a:extLst>
          </a:blip>
          <a:stretch>
            <a:fillRect/>
          </a:stretch>
        </p:blipFill>
        <p:spPr>
          <a:xfrm>
            <a:off x="125731" y="4036264"/>
            <a:ext cx="8910765" cy="2012108"/>
          </a:xfrm>
          <a:prstGeom prst="rect">
            <a:avLst/>
          </a:prstGeom>
        </p:spPr>
      </p:pic>
      <p:sp>
        <p:nvSpPr>
          <p:cNvPr id="20" name="ZoneTexte 19">
            <a:extLst>
              <a:ext uri="{FF2B5EF4-FFF2-40B4-BE49-F238E27FC236}">
                <a16:creationId xmlns:a16="http://schemas.microsoft.com/office/drawing/2014/main" xmlns="" id="{C8BE6F5E-C28A-412E-BE23-1F01BF4AD16E}"/>
              </a:ext>
            </a:extLst>
          </p:cNvPr>
          <p:cNvSpPr txBox="1"/>
          <p:nvPr/>
        </p:nvSpPr>
        <p:spPr>
          <a:xfrm>
            <a:off x="5028479" y="4757940"/>
            <a:ext cx="1028617" cy="338554"/>
          </a:xfrm>
          <a:prstGeom prst="rect">
            <a:avLst/>
          </a:prstGeom>
          <a:noFill/>
        </p:spPr>
        <p:txBody>
          <a:bodyPr wrap="square" rtlCol="0">
            <a:spAutoFit/>
          </a:bodyPr>
          <a:lstStyle/>
          <a:p>
            <a:pPr algn="ctr"/>
            <a:r>
              <a:rPr lang="fr-FR" sz="1600" dirty="0">
                <a:solidFill>
                  <a:schemeClr val="accent2">
                    <a:lumMod val="50000"/>
                  </a:schemeClr>
                </a:solidFill>
              </a:rPr>
              <a:t>Trias</a:t>
            </a:r>
          </a:p>
        </p:txBody>
      </p:sp>
      <p:sp>
        <p:nvSpPr>
          <p:cNvPr id="21" name="ZoneTexte 20">
            <a:extLst>
              <a:ext uri="{FF2B5EF4-FFF2-40B4-BE49-F238E27FC236}">
                <a16:creationId xmlns:a16="http://schemas.microsoft.com/office/drawing/2014/main" xmlns="" id="{7B6CB0BC-D5A4-4619-91E1-BA91FF1973FE}"/>
              </a:ext>
            </a:extLst>
          </p:cNvPr>
          <p:cNvSpPr txBox="1"/>
          <p:nvPr/>
        </p:nvSpPr>
        <p:spPr>
          <a:xfrm>
            <a:off x="3868144" y="5256621"/>
            <a:ext cx="1608215" cy="338554"/>
          </a:xfrm>
          <a:prstGeom prst="rect">
            <a:avLst/>
          </a:prstGeom>
          <a:noFill/>
        </p:spPr>
        <p:txBody>
          <a:bodyPr wrap="square" rtlCol="0">
            <a:spAutoFit/>
          </a:bodyPr>
          <a:lstStyle/>
          <a:p>
            <a:pPr algn="ctr"/>
            <a:r>
              <a:rPr lang="fr-FR" sz="1600" dirty="0">
                <a:solidFill>
                  <a:schemeClr val="accent3">
                    <a:lumMod val="50000"/>
                  </a:schemeClr>
                </a:solidFill>
              </a:rPr>
              <a:t>Crétacé sup.</a:t>
            </a:r>
          </a:p>
        </p:txBody>
      </p:sp>
      <p:sp>
        <p:nvSpPr>
          <p:cNvPr id="22" name="ZoneTexte 21">
            <a:extLst>
              <a:ext uri="{FF2B5EF4-FFF2-40B4-BE49-F238E27FC236}">
                <a16:creationId xmlns:a16="http://schemas.microsoft.com/office/drawing/2014/main" xmlns="" id="{4396083C-1808-41DB-9282-C1B8571B95A8}"/>
              </a:ext>
            </a:extLst>
          </p:cNvPr>
          <p:cNvSpPr txBox="1"/>
          <p:nvPr/>
        </p:nvSpPr>
        <p:spPr>
          <a:xfrm>
            <a:off x="459134" y="5244098"/>
            <a:ext cx="1608215" cy="338554"/>
          </a:xfrm>
          <a:prstGeom prst="rect">
            <a:avLst/>
          </a:prstGeom>
          <a:noFill/>
        </p:spPr>
        <p:txBody>
          <a:bodyPr wrap="square" rtlCol="0">
            <a:spAutoFit/>
          </a:bodyPr>
          <a:lstStyle/>
          <a:p>
            <a:pPr algn="ctr"/>
            <a:r>
              <a:rPr lang="fr-FR" sz="1600" dirty="0">
                <a:solidFill>
                  <a:srgbClr val="FFFF00"/>
                </a:solidFill>
              </a:rPr>
              <a:t>Eo-Oligocène</a:t>
            </a:r>
          </a:p>
        </p:txBody>
      </p:sp>
      <p:sp>
        <p:nvSpPr>
          <p:cNvPr id="23" name="ZoneTexte 22">
            <a:extLst>
              <a:ext uri="{FF2B5EF4-FFF2-40B4-BE49-F238E27FC236}">
                <a16:creationId xmlns:a16="http://schemas.microsoft.com/office/drawing/2014/main" xmlns="" id="{0B8898AB-3695-46FD-A55D-27D67BF9A212}"/>
              </a:ext>
            </a:extLst>
          </p:cNvPr>
          <p:cNvSpPr txBox="1"/>
          <p:nvPr/>
        </p:nvSpPr>
        <p:spPr>
          <a:xfrm>
            <a:off x="2195736" y="4818638"/>
            <a:ext cx="1608215" cy="338554"/>
          </a:xfrm>
          <a:prstGeom prst="rect">
            <a:avLst/>
          </a:prstGeom>
          <a:noFill/>
        </p:spPr>
        <p:txBody>
          <a:bodyPr wrap="square" rtlCol="0">
            <a:spAutoFit/>
          </a:bodyPr>
          <a:lstStyle/>
          <a:p>
            <a:pPr algn="ctr"/>
            <a:r>
              <a:rPr lang="fr-FR" sz="1600" dirty="0" err="1">
                <a:solidFill>
                  <a:srgbClr val="0070C0"/>
                </a:solidFill>
              </a:rPr>
              <a:t>Jur</a:t>
            </a:r>
            <a:r>
              <a:rPr lang="fr-FR" sz="1600" dirty="0">
                <a:solidFill>
                  <a:srgbClr val="0070C0"/>
                </a:solidFill>
              </a:rPr>
              <a:t>. </a:t>
            </a:r>
            <a:r>
              <a:rPr lang="fr-FR" sz="1600" dirty="0" err="1">
                <a:solidFill>
                  <a:srgbClr val="0070C0"/>
                </a:solidFill>
              </a:rPr>
              <a:t>moy</a:t>
            </a:r>
            <a:r>
              <a:rPr lang="fr-FR" sz="1600" dirty="0">
                <a:solidFill>
                  <a:srgbClr val="0070C0"/>
                </a:solidFill>
              </a:rPr>
              <a:t>.</a:t>
            </a:r>
          </a:p>
        </p:txBody>
      </p:sp>
      <p:cxnSp>
        <p:nvCxnSpPr>
          <p:cNvPr id="31" name="Connecteur droit avec flèche 30">
            <a:extLst>
              <a:ext uri="{FF2B5EF4-FFF2-40B4-BE49-F238E27FC236}">
                <a16:creationId xmlns:a16="http://schemas.microsoft.com/office/drawing/2014/main" xmlns="" id="{757BCC9D-9764-4B10-8847-6AC5CE14F19B}"/>
              </a:ext>
            </a:extLst>
          </p:cNvPr>
          <p:cNvCxnSpPr/>
          <p:nvPr/>
        </p:nvCxnSpPr>
        <p:spPr>
          <a:xfrm flipH="1">
            <a:off x="2411760" y="5051481"/>
            <a:ext cx="223244" cy="105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xmlns="" id="{C86BF161-A554-4AC4-A250-73FFDCF4059C}"/>
              </a:ext>
            </a:extLst>
          </p:cNvPr>
          <p:cNvSpPr txBox="1"/>
          <p:nvPr/>
        </p:nvSpPr>
        <p:spPr>
          <a:xfrm>
            <a:off x="148260" y="4037021"/>
            <a:ext cx="687304" cy="338554"/>
          </a:xfrm>
          <a:prstGeom prst="rect">
            <a:avLst/>
          </a:prstGeom>
          <a:noFill/>
        </p:spPr>
        <p:txBody>
          <a:bodyPr wrap="none" rtlCol="0">
            <a:spAutoFit/>
          </a:bodyPr>
          <a:lstStyle/>
          <a:p>
            <a:r>
              <a:rPr lang="fr-FR" sz="1600" b="1" dirty="0"/>
              <a:t>Ouest</a:t>
            </a:r>
          </a:p>
        </p:txBody>
      </p:sp>
      <p:sp>
        <p:nvSpPr>
          <p:cNvPr id="10" name="ZoneTexte 9">
            <a:extLst>
              <a:ext uri="{FF2B5EF4-FFF2-40B4-BE49-F238E27FC236}">
                <a16:creationId xmlns:a16="http://schemas.microsoft.com/office/drawing/2014/main" xmlns="" id="{AF1D8B83-744F-4D9B-9461-6F4299BA995A}"/>
              </a:ext>
            </a:extLst>
          </p:cNvPr>
          <p:cNvSpPr txBox="1"/>
          <p:nvPr/>
        </p:nvSpPr>
        <p:spPr>
          <a:xfrm>
            <a:off x="8512087" y="4010350"/>
            <a:ext cx="432426" cy="338554"/>
          </a:xfrm>
          <a:prstGeom prst="rect">
            <a:avLst/>
          </a:prstGeom>
          <a:noFill/>
        </p:spPr>
        <p:txBody>
          <a:bodyPr wrap="none" rtlCol="0">
            <a:spAutoFit/>
          </a:bodyPr>
          <a:lstStyle/>
          <a:p>
            <a:r>
              <a:rPr lang="fr-FR" sz="1600" b="1" dirty="0"/>
              <a:t>Est</a:t>
            </a:r>
          </a:p>
        </p:txBody>
      </p:sp>
      <p:sp>
        <p:nvSpPr>
          <p:cNvPr id="24" name="ZoneTexte 23"/>
          <p:cNvSpPr txBox="1"/>
          <p:nvPr/>
        </p:nvSpPr>
        <p:spPr>
          <a:xfrm>
            <a:off x="323528" y="6237312"/>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25" name="ZoneTexte 24"/>
          <p:cNvSpPr txBox="1"/>
          <p:nvPr/>
        </p:nvSpPr>
        <p:spPr>
          <a:xfrm>
            <a:off x="7020272" y="2132856"/>
            <a:ext cx="1728192" cy="923330"/>
          </a:xfrm>
          <a:prstGeom prst="rect">
            <a:avLst/>
          </a:prstGeom>
          <a:noFill/>
        </p:spPr>
        <p:txBody>
          <a:bodyPr wrap="square" rtlCol="0">
            <a:spAutoFit/>
          </a:bodyPr>
          <a:lstStyle/>
          <a:p>
            <a:r>
              <a:rPr lang="fr-FR" dirty="0" smtClean="0">
                <a:solidFill>
                  <a:srgbClr val="0070C0"/>
                </a:solidFill>
              </a:rPr>
              <a:t>Le temps et les roches (Objectifs)</a:t>
            </a:r>
            <a:endParaRPr lang="fr-FR" dirty="0"/>
          </a:p>
        </p:txBody>
      </p:sp>
      <p:sp>
        <p:nvSpPr>
          <p:cNvPr id="26" name="Légende encadrée 1 25"/>
          <p:cNvSpPr/>
          <p:nvPr/>
        </p:nvSpPr>
        <p:spPr>
          <a:xfrm flipH="1">
            <a:off x="116617" y="4350586"/>
            <a:ext cx="1584176" cy="936104"/>
          </a:xfrm>
          <a:prstGeom prst="borderCallout1">
            <a:avLst>
              <a:gd name="adj1" fmla="val 44176"/>
              <a:gd name="adj2" fmla="val 1166"/>
              <a:gd name="adj3" fmla="val 39257"/>
              <a:gd name="adj4" fmla="val -61"/>
            </a:avLst>
          </a:prstGeom>
          <a:ln w="19050">
            <a:solidFill>
              <a:schemeClr val="tx1"/>
            </a:solidFill>
            <a:headEnd type="none"/>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0000"/>
                </a:solidFill>
              </a:rPr>
              <a:t>Faits</a:t>
            </a:r>
            <a:r>
              <a:rPr lang="fr-FR" dirty="0" smtClean="0"/>
              <a:t> (</a:t>
            </a:r>
            <a:r>
              <a:rPr lang="fr-FR" b="1" dirty="0" smtClean="0">
                <a:solidFill>
                  <a:srgbClr val="FF0000"/>
                </a:solidFill>
              </a:rPr>
              <a:t>datation</a:t>
            </a:r>
            <a:r>
              <a:rPr lang="fr-FR" dirty="0" smtClean="0"/>
              <a:t> après analyse des roches)</a:t>
            </a:r>
            <a:endParaRPr lang="fr-FR" dirty="0"/>
          </a:p>
        </p:txBody>
      </p:sp>
      <p:sp>
        <p:nvSpPr>
          <p:cNvPr id="27" name="Légende encadrée 1 26"/>
          <p:cNvSpPr/>
          <p:nvPr/>
        </p:nvSpPr>
        <p:spPr>
          <a:xfrm>
            <a:off x="6084168" y="116632"/>
            <a:ext cx="1656184" cy="576064"/>
          </a:xfrm>
          <a:prstGeom prst="borderCallout1">
            <a:avLst>
              <a:gd name="adj1" fmla="val 18750"/>
              <a:gd name="adj2" fmla="val -8333"/>
              <a:gd name="adj3" fmla="val 339425"/>
              <a:gd name="adj4" fmla="val -244519"/>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synthèse</a:t>
            </a:r>
            <a:endParaRPr lang="fr-FR" dirty="0"/>
          </a:p>
        </p:txBody>
      </p:sp>
    </p:spTree>
    <p:extLst>
      <p:ext uri="{BB962C8B-B14F-4D97-AF65-F5344CB8AC3E}">
        <p14:creationId xmlns:p14="http://schemas.microsoft.com/office/powerpoint/2010/main" xmlns="" val="113015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linds(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1"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P spid="17" grpId="0" animBg="1"/>
      <p:bldP spid="18" grpId="0" animBg="1"/>
      <p:bldP spid="19" grpId="0" animBg="1"/>
      <p:bldP spid="20" grpId="0"/>
      <p:bldP spid="21" grpId="0"/>
      <p:bldP spid="22" grpId="0"/>
      <p:bldP spid="23" grpId="0"/>
      <p:bldP spid="7" grpId="0"/>
      <p:bldP spid="10" grpId="0"/>
      <p:bldP spid="26" grpId="0" animBg="1"/>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2D13B6AF-93DF-4753-9C7A-FA5939C3E3E9}"/>
              </a:ext>
            </a:extLst>
          </p:cNvPr>
          <p:cNvSpPr txBox="1"/>
          <p:nvPr/>
        </p:nvSpPr>
        <p:spPr>
          <a:xfrm>
            <a:off x="323528" y="5877272"/>
            <a:ext cx="6484233" cy="646331"/>
          </a:xfrm>
          <a:prstGeom prst="rect">
            <a:avLst/>
          </a:prstGeom>
          <a:noFill/>
        </p:spPr>
        <p:txBody>
          <a:bodyPr wrap="square" rtlCol="0">
            <a:spAutoFit/>
          </a:bodyPr>
          <a:lstStyle/>
          <a:p>
            <a:pPr algn="ctr"/>
            <a:r>
              <a:rPr lang="fr-FR" dirty="0"/>
              <a:t>Le passage au terrain permet un </a:t>
            </a:r>
            <a:r>
              <a:rPr lang="fr-FR" b="1" dirty="0"/>
              <a:t>transfert d’échelle </a:t>
            </a:r>
            <a:r>
              <a:rPr lang="fr-FR" dirty="0"/>
              <a:t>et une </a:t>
            </a:r>
          </a:p>
          <a:p>
            <a:pPr algn="ctr"/>
            <a:r>
              <a:rPr lang="fr-FR" b="1" dirty="0"/>
              <a:t>compréhension</a:t>
            </a:r>
            <a:r>
              <a:rPr lang="fr-FR" dirty="0"/>
              <a:t> des figurés/mécanismes/événements</a:t>
            </a:r>
          </a:p>
        </p:txBody>
      </p:sp>
      <p:pic>
        <p:nvPicPr>
          <p:cNvPr id="3" name="Image 2" descr="Une image contenant texte&#10;&#10;Description générée automatiquement">
            <a:extLst>
              <a:ext uri="{FF2B5EF4-FFF2-40B4-BE49-F238E27FC236}">
                <a16:creationId xmlns:a16="http://schemas.microsoft.com/office/drawing/2014/main" xmlns="" id="{E03785AA-55E9-48F4-A6E0-80FDB4BB8BFE}"/>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256902" y="4153579"/>
            <a:ext cx="6152631" cy="172361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xmlns="" id="{3E26229F-E96C-46D5-8567-490C5C7531DD}"/>
              </a:ext>
            </a:extLst>
          </p:cNvPr>
          <p:cNvPicPr>
            <a:picLocks noChangeAspect="1"/>
          </p:cNvPicPr>
          <p:nvPr/>
        </p:nvPicPr>
        <p:blipFill rotWithShape="1">
          <a:blip r:embed="rId4" cstate="email">
            <a:alphaModFix/>
            <a:extLst>
              <a:ext uri="{28A0092B-C50C-407E-A947-70E740481C1C}">
                <a14:useLocalDpi xmlns:a14="http://schemas.microsoft.com/office/drawing/2010/main" xmlns=""/>
              </a:ext>
            </a:extLst>
          </a:blip>
          <a:srcRect/>
          <a:stretch/>
        </p:blipFill>
        <p:spPr>
          <a:xfrm>
            <a:off x="1219788" y="3699037"/>
            <a:ext cx="6376548" cy="2178235"/>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xmlns="" id="{78CD610A-9C26-49E0-AC48-1D95986BB75B}"/>
              </a:ext>
            </a:extLst>
          </p:cNvPr>
          <p:cNvPicPr>
            <a:picLocks noChangeAspect="1"/>
          </p:cNvPicPr>
          <p:nvPr/>
        </p:nvPicPr>
        <p:blipFill rotWithShape="1">
          <a:blip r:embed="rId5" cstate="email">
            <a:alphaModFix/>
            <a:extLst>
              <a:ext uri="{28A0092B-C50C-407E-A947-70E740481C1C}">
                <a14:useLocalDpi xmlns:a14="http://schemas.microsoft.com/office/drawing/2010/main" xmlns=""/>
              </a:ext>
            </a:extLst>
          </a:blip>
          <a:srcRect/>
          <a:stretch/>
        </p:blipFill>
        <p:spPr>
          <a:xfrm>
            <a:off x="1214920" y="3253920"/>
            <a:ext cx="6268930" cy="2689277"/>
          </a:xfrm>
          <a:prstGeom prst="rect">
            <a:avLst/>
          </a:prstGeom>
        </p:spPr>
      </p:pic>
      <p:pic>
        <p:nvPicPr>
          <p:cNvPr id="10" name="Image 9" descr="Une image contenant montagne, nature, herbe, broutant&#10;&#10;Description générée automatiquement">
            <a:extLst>
              <a:ext uri="{FF2B5EF4-FFF2-40B4-BE49-F238E27FC236}">
                <a16:creationId xmlns:a16="http://schemas.microsoft.com/office/drawing/2014/main" xmlns="" id="{BD2999FA-D3DE-475F-9FF2-13B1C8210A4C}"/>
              </a:ext>
            </a:extLst>
          </p:cNvPr>
          <p:cNvPicPr>
            <a:picLocks noChangeAspect="1"/>
          </p:cNvPicPr>
          <p:nvPr/>
        </p:nvPicPr>
        <p:blipFill>
          <a:blip r:embed="rId6" cstate="email">
            <a:alphaModFix/>
            <a:extLst>
              <a:ext uri="{28A0092B-C50C-407E-A947-70E740481C1C}">
                <a14:useLocalDpi xmlns:a14="http://schemas.microsoft.com/office/drawing/2010/main" xmlns=""/>
              </a:ext>
            </a:extLst>
          </a:blip>
          <a:stretch>
            <a:fillRect/>
          </a:stretch>
        </p:blipFill>
        <p:spPr>
          <a:xfrm>
            <a:off x="116617" y="240297"/>
            <a:ext cx="8910765" cy="2012108"/>
          </a:xfrm>
          <a:prstGeom prst="rect">
            <a:avLst/>
          </a:prstGeom>
        </p:spPr>
      </p:pic>
      <p:grpSp>
        <p:nvGrpSpPr>
          <p:cNvPr id="6" name="Groupe 10">
            <a:extLst>
              <a:ext uri="{FF2B5EF4-FFF2-40B4-BE49-F238E27FC236}">
                <a16:creationId xmlns:a16="http://schemas.microsoft.com/office/drawing/2014/main" xmlns="" id="{E682C95D-E737-494E-8D66-E7F66E8A003F}"/>
              </a:ext>
            </a:extLst>
          </p:cNvPr>
          <p:cNvGrpSpPr/>
          <p:nvPr/>
        </p:nvGrpSpPr>
        <p:grpSpPr>
          <a:xfrm>
            <a:off x="1259632" y="2564904"/>
            <a:ext cx="6268930" cy="3399743"/>
            <a:chOff x="3831891" y="2837497"/>
            <a:chExt cx="6011003" cy="3259865"/>
          </a:xfrm>
        </p:grpSpPr>
        <p:pic>
          <p:nvPicPr>
            <p:cNvPr id="9" name="Image 8" descr="Une image contenant texte&#10;&#10;Description générée automatiquement">
              <a:extLst>
                <a:ext uri="{FF2B5EF4-FFF2-40B4-BE49-F238E27FC236}">
                  <a16:creationId xmlns:a16="http://schemas.microsoft.com/office/drawing/2014/main" xmlns="" id="{4AE9340B-ED74-4536-B77D-CEE4C449B1D2}"/>
                </a:ext>
              </a:extLst>
            </p:cNvPr>
            <p:cNvPicPr>
              <a:picLocks noChangeAspect="1"/>
            </p:cNvPicPr>
            <p:nvPr/>
          </p:nvPicPr>
          <p:blipFill rotWithShape="1">
            <a:blip r:embed="rId7" cstate="email">
              <a:alphaModFix/>
              <a:extLst>
                <a:ext uri="{28A0092B-C50C-407E-A947-70E740481C1C}">
                  <a14:useLocalDpi xmlns:a14="http://schemas.microsoft.com/office/drawing/2010/main" xmlns=""/>
                </a:ext>
              </a:extLst>
            </a:blip>
            <a:srcRect/>
            <a:stretch/>
          </p:blipFill>
          <p:spPr>
            <a:xfrm>
              <a:off x="3831891" y="3868212"/>
              <a:ext cx="6011003" cy="2229150"/>
            </a:xfrm>
            <a:prstGeom prst="rect">
              <a:avLst/>
            </a:prstGeom>
          </p:spPr>
        </p:pic>
        <p:sp>
          <p:nvSpPr>
            <p:cNvPr id="4" name="Rectangle 3">
              <a:extLst>
                <a:ext uri="{FF2B5EF4-FFF2-40B4-BE49-F238E27FC236}">
                  <a16:creationId xmlns:a16="http://schemas.microsoft.com/office/drawing/2014/main" xmlns="" id="{A274FF61-891A-42C0-81E0-1867C0B243C2}"/>
                </a:ext>
              </a:extLst>
            </p:cNvPr>
            <p:cNvSpPr/>
            <p:nvPr/>
          </p:nvSpPr>
          <p:spPr>
            <a:xfrm>
              <a:off x="4067944" y="2837497"/>
              <a:ext cx="4896544" cy="123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3" name="ZoneTexte 12">
            <a:extLst>
              <a:ext uri="{FF2B5EF4-FFF2-40B4-BE49-F238E27FC236}">
                <a16:creationId xmlns:a16="http://schemas.microsoft.com/office/drawing/2014/main" xmlns="" id="{903FD218-F2AB-4B13-B142-A701871BE05C}"/>
              </a:ext>
            </a:extLst>
          </p:cNvPr>
          <p:cNvSpPr txBox="1"/>
          <p:nvPr/>
        </p:nvSpPr>
        <p:spPr>
          <a:xfrm>
            <a:off x="43016" y="2197047"/>
            <a:ext cx="1252009" cy="369332"/>
          </a:xfrm>
          <a:prstGeom prst="rect">
            <a:avLst/>
          </a:prstGeom>
          <a:noFill/>
        </p:spPr>
        <p:txBody>
          <a:bodyPr wrap="none" rtlCol="0">
            <a:spAutoFit/>
          </a:bodyPr>
          <a:lstStyle/>
          <a:p>
            <a:r>
              <a:rPr lang="fr-FR" dirty="0">
                <a:solidFill>
                  <a:srgbClr val="FF0000"/>
                </a:solidFill>
              </a:rPr>
              <a:t>De l’objet…</a:t>
            </a:r>
          </a:p>
        </p:txBody>
      </p:sp>
      <p:sp>
        <p:nvSpPr>
          <p:cNvPr id="14" name="ZoneTexte 13">
            <a:extLst>
              <a:ext uri="{FF2B5EF4-FFF2-40B4-BE49-F238E27FC236}">
                <a16:creationId xmlns:a16="http://schemas.microsoft.com/office/drawing/2014/main" xmlns="" id="{70C20A35-1371-41E4-862C-85FD15E14E76}"/>
              </a:ext>
            </a:extLst>
          </p:cNvPr>
          <p:cNvSpPr txBox="1"/>
          <p:nvPr/>
        </p:nvSpPr>
        <p:spPr>
          <a:xfrm>
            <a:off x="5652120" y="4797152"/>
            <a:ext cx="3491880" cy="1200329"/>
          </a:xfrm>
          <a:prstGeom prst="rect">
            <a:avLst/>
          </a:prstGeom>
          <a:noFill/>
        </p:spPr>
        <p:txBody>
          <a:bodyPr wrap="square" rtlCol="0">
            <a:spAutoFit/>
          </a:bodyPr>
          <a:lstStyle/>
          <a:p>
            <a:r>
              <a:rPr lang="fr-FR" dirty="0">
                <a:solidFill>
                  <a:srgbClr val="FF0000"/>
                </a:solidFill>
              </a:rPr>
              <a:t>…à </a:t>
            </a:r>
            <a:r>
              <a:rPr lang="fr-FR" dirty="0" smtClean="0">
                <a:solidFill>
                  <a:srgbClr val="FF0000"/>
                </a:solidFill>
              </a:rPr>
              <a:t>l’histoire possible et compatible avec le modèle actuel. Attention chevauchement post oligocène non visible!</a:t>
            </a:r>
            <a:endParaRPr lang="fr-FR" dirty="0">
              <a:solidFill>
                <a:srgbClr val="FF0000"/>
              </a:solidFill>
            </a:endParaRPr>
          </a:p>
        </p:txBody>
      </p:sp>
      <p:pic>
        <p:nvPicPr>
          <p:cNvPr id="15" name="Image 14">
            <a:extLst>
              <a:ext uri="{FF2B5EF4-FFF2-40B4-BE49-F238E27FC236}">
                <a16:creationId xmlns:a16="http://schemas.microsoft.com/office/drawing/2014/main" xmlns="" id="{5D315A81-EB8F-4AC3-977A-FBF1772F4646}"/>
              </a:ext>
            </a:extLst>
          </p:cNvPr>
          <p:cNvPicPr/>
          <p:nvPr/>
        </p:nvPicPr>
        <p:blipFill rotWithShape="1">
          <a:blip r:embed="rId8" cstate="print">
            <a:lum contrast="20000"/>
          </a:blip>
          <a:srcRect/>
          <a:stretch/>
        </p:blipFill>
        <p:spPr bwMode="auto">
          <a:xfrm>
            <a:off x="6505074" y="2465371"/>
            <a:ext cx="2522308" cy="2347144"/>
          </a:xfrm>
          <a:prstGeom prst="rect">
            <a:avLst/>
          </a:prstGeom>
          <a:noFill/>
          <a:ln w="9525">
            <a:solidFill>
              <a:srgbClr val="000000"/>
            </a:solidFill>
            <a:miter lim="800000"/>
            <a:headEnd/>
            <a:tailEnd/>
          </a:ln>
        </p:spPr>
      </p:pic>
      <p:sp>
        <p:nvSpPr>
          <p:cNvPr id="16" name="Ellipse 15">
            <a:extLst>
              <a:ext uri="{FF2B5EF4-FFF2-40B4-BE49-F238E27FC236}">
                <a16:creationId xmlns:a16="http://schemas.microsoft.com/office/drawing/2014/main" xmlns="" id="{BF94A22B-0718-4E0C-A8DD-4896B3619AC8}"/>
              </a:ext>
            </a:extLst>
          </p:cNvPr>
          <p:cNvSpPr/>
          <p:nvPr/>
        </p:nvSpPr>
        <p:spPr>
          <a:xfrm>
            <a:off x="7766228" y="3429000"/>
            <a:ext cx="289954" cy="2899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xmlns="" id="{2121E336-5CD2-43D3-8D66-F9216411E90E}"/>
              </a:ext>
            </a:extLst>
          </p:cNvPr>
          <p:cNvSpPr/>
          <p:nvPr/>
        </p:nvSpPr>
        <p:spPr>
          <a:xfrm>
            <a:off x="7231117" y="3322988"/>
            <a:ext cx="486205" cy="48620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xmlns="" id="{182A2A62-449A-48E6-A747-FF94316C530D}"/>
              </a:ext>
            </a:extLst>
          </p:cNvPr>
          <p:cNvSpPr txBox="1"/>
          <p:nvPr/>
        </p:nvSpPr>
        <p:spPr>
          <a:xfrm>
            <a:off x="1237058" y="3492333"/>
            <a:ext cx="4941478" cy="369332"/>
          </a:xfrm>
          <a:prstGeom prst="rect">
            <a:avLst/>
          </a:prstGeom>
          <a:noFill/>
        </p:spPr>
        <p:txBody>
          <a:bodyPr wrap="square" rtlCol="0">
            <a:spAutoFit/>
          </a:bodyPr>
          <a:lstStyle/>
          <a:p>
            <a:r>
              <a:rPr lang="fr-FR" b="1" dirty="0"/>
              <a:t>Chevauchement post-Crétacé </a:t>
            </a:r>
            <a:r>
              <a:rPr lang="fr-FR" dirty="0"/>
              <a:t>(</a:t>
            </a:r>
            <a:r>
              <a:rPr lang="fr-FR" dirty="0">
                <a:solidFill>
                  <a:srgbClr val="FF0000"/>
                </a:solidFill>
              </a:rPr>
              <a:t>et post-Oligocène)</a:t>
            </a:r>
          </a:p>
        </p:txBody>
      </p:sp>
      <p:sp>
        <p:nvSpPr>
          <p:cNvPr id="2" name="Forme libre : forme 1">
            <a:extLst>
              <a:ext uri="{FF2B5EF4-FFF2-40B4-BE49-F238E27FC236}">
                <a16:creationId xmlns:a16="http://schemas.microsoft.com/office/drawing/2014/main" xmlns="" id="{C123B77A-7845-4B4A-AB7D-26B00DEF14C2}"/>
              </a:ext>
            </a:extLst>
          </p:cNvPr>
          <p:cNvSpPr/>
          <p:nvPr/>
        </p:nvSpPr>
        <p:spPr>
          <a:xfrm>
            <a:off x="2939544" y="875131"/>
            <a:ext cx="4891759" cy="605860"/>
          </a:xfrm>
          <a:custGeom>
            <a:avLst/>
            <a:gdLst>
              <a:gd name="connsiteX0" fmla="*/ 4891759 w 4891759"/>
              <a:gd name="connsiteY0" fmla="*/ 605860 h 605860"/>
              <a:gd name="connsiteX1" fmla="*/ 4678586 w 4891759"/>
              <a:gd name="connsiteY1" fmla="*/ 549762 h 605860"/>
              <a:gd name="connsiteX2" fmla="*/ 3943700 w 4891759"/>
              <a:gd name="connsiteY2" fmla="*/ 482444 h 605860"/>
              <a:gd name="connsiteX3" fmla="*/ 3635160 w 4891759"/>
              <a:gd name="connsiteY3" fmla="*/ 471225 h 605860"/>
              <a:gd name="connsiteX4" fmla="*/ 3517354 w 4891759"/>
              <a:gd name="connsiteY4" fmla="*/ 527323 h 605860"/>
              <a:gd name="connsiteX5" fmla="*/ 3046130 w 4891759"/>
              <a:gd name="connsiteY5" fmla="*/ 510494 h 605860"/>
              <a:gd name="connsiteX6" fmla="*/ 2821737 w 4891759"/>
              <a:gd name="connsiteY6" fmla="*/ 460005 h 605860"/>
              <a:gd name="connsiteX7" fmla="*/ 2709541 w 4891759"/>
              <a:gd name="connsiteY7" fmla="*/ 488054 h 605860"/>
              <a:gd name="connsiteX8" fmla="*/ 2496368 w 4891759"/>
              <a:gd name="connsiteY8" fmla="*/ 426346 h 605860"/>
              <a:gd name="connsiteX9" fmla="*/ 2311244 w 4891759"/>
              <a:gd name="connsiteY9" fmla="*/ 454395 h 605860"/>
              <a:gd name="connsiteX10" fmla="*/ 2030753 w 4891759"/>
              <a:gd name="connsiteY10" fmla="*/ 330979 h 605860"/>
              <a:gd name="connsiteX11" fmla="*/ 1716603 w 4891759"/>
              <a:gd name="connsiteY11" fmla="*/ 353419 h 605860"/>
              <a:gd name="connsiteX12" fmla="*/ 1654895 w 4891759"/>
              <a:gd name="connsiteY12" fmla="*/ 387078 h 605860"/>
              <a:gd name="connsiteX13" fmla="*/ 1385624 w 4891759"/>
              <a:gd name="connsiteY13" fmla="*/ 353419 h 605860"/>
              <a:gd name="connsiteX14" fmla="*/ 1189281 w 4891759"/>
              <a:gd name="connsiteY14" fmla="*/ 291711 h 605860"/>
              <a:gd name="connsiteX15" fmla="*/ 908790 w 4891759"/>
              <a:gd name="connsiteY15" fmla="*/ 269271 h 605860"/>
              <a:gd name="connsiteX16" fmla="*/ 734885 w 4891759"/>
              <a:gd name="connsiteY16" fmla="*/ 173905 h 605860"/>
              <a:gd name="connsiteX17" fmla="*/ 594640 w 4891759"/>
              <a:gd name="connsiteY17" fmla="*/ 134636 h 605860"/>
              <a:gd name="connsiteX18" fmla="*/ 476834 w 4891759"/>
              <a:gd name="connsiteY18" fmla="*/ 112197 h 605860"/>
              <a:gd name="connsiteX19" fmla="*/ 398296 w 4891759"/>
              <a:gd name="connsiteY19" fmla="*/ 162685 h 605860"/>
              <a:gd name="connsiteX20" fmla="*/ 286100 w 4891759"/>
              <a:gd name="connsiteY20" fmla="*/ 112197 h 605860"/>
              <a:gd name="connsiteX21" fmla="*/ 0 w 4891759"/>
              <a:gd name="connsiteY21" fmla="*/ 0 h 605860"/>
              <a:gd name="connsiteX22" fmla="*/ 0 w 4891759"/>
              <a:gd name="connsiteY22" fmla="*/ 0 h 6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1759" h="605860">
                <a:moveTo>
                  <a:pt x="4891759" y="605860"/>
                </a:moveTo>
                <a:cubicBezTo>
                  <a:pt x="4864177" y="588095"/>
                  <a:pt x="4836596" y="570331"/>
                  <a:pt x="4678586" y="549762"/>
                </a:cubicBezTo>
                <a:cubicBezTo>
                  <a:pt x="4520576" y="529193"/>
                  <a:pt x="4117604" y="495533"/>
                  <a:pt x="3943700" y="482444"/>
                </a:cubicBezTo>
                <a:cubicBezTo>
                  <a:pt x="3769796" y="469355"/>
                  <a:pt x="3706218" y="463745"/>
                  <a:pt x="3635160" y="471225"/>
                </a:cubicBezTo>
                <a:cubicBezTo>
                  <a:pt x="3564102" y="478705"/>
                  <a:pt x="3615526" y="520778"/>
                  <a:pt x="3517354" y="527323"/>
                </a:cubicBezTo>
                <a:cubicBezTo>
                  <a:pt x="3419182" y="533868"/>
                  <a:pt x="3162066" y="521714"/>
                  <a:pt x="3046130" y="510494"/>
                </a:cubicBezTo>
                <a:cubicBezTo>
                  <a:pt x="2930194" y="499274"/>
                  <a:pt x="2877835" y="463745"/>
                  <a:pt x="2821737" y="460005"/>
                </a:cubicBezTo>
                <a:cubicBezTo>
                  <a:pt x="2765639" y="456265"/>
                  <a:pt x="2763769" y="493664"/>
                  <a:pt x="2709541" y="488054"/>
                </a:cubicBezTo>
                <a:cubicBezTo>
                  <a:pt x="2655313" y="482444"/>
                  <a:pt x="2562751" y="431956"/>
                  <a:pt x="2496368" y="426346"/>
                </a:cubicBezTo>
                <a:cubicBezTo>
                  <a:pt x="2429985" y="420736"/>
                  <a:pt x="2388847" y="470290"/>
                  <a:pt x="2311244" y="454395"/>
                </a:cubicBezTo>
                <a:cubicBezTo>
                  <a:pt x="2233641" y="438500"/>
                  <a:pt x="2129860" y="347808"/>
                  <a:pt x="2030753" y="330979"/>
                </a:cubicBezTo>
                <a:cubicBezTo>
                  <a:pt x="1931646" y="314150"/>
                  <a:pt x="1779246" y="344069"/>
                  <a:pt x="1716603" y="353419"/>
                </a:cubicBezTo>
                <a:cubicBezTo>
                  <a:pt x="1653960" y="362769"/>
                  <a:pt x="1710058" y="387078"/>
                  <a:pt x="1654895" y="387078"/>
                </a:cubicBezTo>
                <a:cubicBezTo>
                  <a:pt x="1599732" y="387078"/>
                  <a:pt x="1463226" y="369313"/>
                  <a:pt x="1385624" y="353419"/>
                </a:cubicBezTo>
                <a:cubicBezTo>
                  <a:pt x="1308022" y="337524"/>
                  <a:pt x="1268753" y="305736"/>
                  <a:pt x="1189281" y="291711"/>
                </a:cubicBezTo>
                <a:cubicBezTo>
                  <a:pt x="1109809" y="277686"/>
                  <a:pt x="984523" y="288905"/>
                  <a:pt x="908790" y="269271"/>
                </a:cubicBezTo>
                <a:cubicBezTo>
                  <a:pt x="833057" y="249637"/>
                  <a:pt x="787243" y="196344"/>
                  <a:pt x="734885" y="173905"/>
                </a:cubicBezTo>
                <a:cubicBezTo>
                  <a:pt x="682527" y="151466"/>
                  <a:pt x="637648" y="144921"/>
                  <a:pt x="594640" y="134636"/>
                </a:cubicBezTo>
                <a:cubicBezTo>
                  <a:pt x="551632" y="124351"/>
                  <a:pt x="509558" y="107522"/>
                  <a:pt x="476834" y="112197"/>
                </a:cubicBezTo>
                <a:cubicBezTo>
                  <a:pt x="444110" y="116872"/>
                  <a:pt x="430085" y="162685"/>
                  <a:pt x="398296" y="162685"/>
                </a:cubicBezTo>
                <a:cubicBezTo>
                  <a:pt x="366507" y="162685"/>
                  <a:pt x="352483" y="139311"/>
                  <a:pt x="286100" y="112197"/>
                </a:cubicBezTo>
                <a:cubicBezTo>
                  <a:pt x="219717" y="85083"/>
                  <a:pt x="0" y="0"/>
                  <a:pt x="0" y="0"/>
                </a:cubicBezTo>
                <a:lnTo>
                  <a:pt x="0"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nvGrpSpPr>
          <p:cNvPr id="11" name="Groupe 23">
            <a:extLst>
              <a:ext uri="{FF2B5EF4-FFF2-40B4-BE49-F238E27FC236}">
                <a16:creationId xmlns:a16="http://schemas.microsoft.com/office/drawing/2014/main" xmlns="" id="{7E2A5004-3DD8-4678-A55F-702DE753B74B}"/>
              </a:ext>
            </a:extLst>
          </p:cNvPr>
          <p:cNvGrpSpPr/>
          <p:nvPr/>
        </p:nvGrpSpPr>
        <p:grpSpPr>
          <a:xfrm rot="21091143">
            <a:off x="3860728" y="988855"/>
            <a:ext cx="408320" cy="149582"/>
            <a:chOff x="2939544" y="764704"/>
            <a:chExt cx="408320" cy="149582"/>
          </a:xfrm>
        </p:grpSpPr>
        <p:cxnSp>
          <p:nvCxnSpPr>
            <p:cNvPr id="12" name="Connecteur droit 11">
              <a:extLst>
                <a:ext uri="{FF2B5EF4-FFF2-40B4-BE49-F238E27FC236}">
                  <a16:creationId xmlns:a16="http://schemas.microsoft.com/office/drawing/2014/main" xmlns="" id="{BD3A2F45-C0C0-4138-8401-08E011BB9A73}"/>
                </a:ext>
              </a:extLst>
            </p:cNvPr>
            <p:cNvCxnSpPr/>
            <p:nvPr/>
          </p:nvCxnSpPr>
          <p:spPr>
            <a:xfrm flipH="1" flipV="1">
              <a:off x="2939544" y="764704"/>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xmlns="" id="{1556628D-D0AC-44C6-840D-E63E5EB052E6}"/>
                </a:ext>
              </a:extLst>
            </p:cNvPr>
            <p:cNvCxnSpPr/>
            <p:nvPr/>
          </p:nvCxnSpPr>
          <p:spPr>
            <a:xfrm>
              <a:off x="2939544" y="764704"/>
              <a:ext cx="264304"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9" name="Groupe 22">
            <a:extLst>
              <a:ext uri="{FF2B5EF4-FFF2-40B4-BE49-F238E27FC236}">
                <a16:creationId xmlns:a16="http://schemas.microsoft.com/office/drawing/2014/main" xmlns="" id="{62674FBF-39B0-4BBD-8311-07D2A26A80BE}"/>
              </a:ext>
            </a:extLst>
          </p:cNvPr>
          <p:cNvGrpSpPr/>
          <p:nvPr/>
        </p:nvGrpSpPr>
        <p:grpSpPr>
          <a:xfrm rot="20744384">
            <a:off x="5854469" y="1185865"/>
            <a:ext cx="408320" cy="149582"/>
            <a:chOff x="5724128" y="1103833"/>
            <a:chExt cx="408320" cy="149582"/>
          </a:xfrm>
        </p:grpSpPr>
        <p:cxnSp>
          <p:nvCxnSpPr>
            <p:cNvPr id="21" name="Connecteur droit 20">
              <a:extLst>
                <a:ext uri="{FF2B5EF4-FFF2-40B4-BE49-F238E27FC236}">
                  <a16:creationId xmlns:a16="http://schemas.microsoft.com/office/drawing/2014/main" xmlns="" id="{1CAB1F40-B88A-4E33-BEE2-248F309DCA48}"/>
                </a:ext>
              </a:extLst>
            </p:cNvPr>
            <p:cNvCxnSpPr/>
            <p:nvPr/>
          </p:nvCxnSpPr>
          <p:spPr>
            <a:xfrm flipH="1" flipV="1">
              <a:off x="5724128" y="1103833"/>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xmlns="" id="{0F969803-820B-4F15-B42A-0BA503A39578}"/>
                </a:ext>
              </a:extLst>
            </p:cNvPr>
            <p:cNvCxnSpPr/>
            <p:nvPr/>
          </p:nvCxnSpPr>
          <p:spPr>
            <a:xfrm>
              <a:off x="5724128" y="1103833"/>
              <a:ext cx="264304"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9" name="Forme libre : forme 28">
            <a:extLst>
              <a:ext uri="{FF2B5EF4-FFF2-40B4-BE49-F238E27FC236}">
                <a16:creationId xmlns:a16="http://schemas.microsoft.com/office/drawing/2014/main" xmlns="" id="{7E81FAE0-DBAC-4B2A-AD82-CD342C56D086}"/>
              </a:ext>
            </a:extLst>
          </p:cNvPr>
          <p:cNvSpPr/>
          <p:nvPr/>
        </p:nvSpPr>
        <p:spPr>
          <a:xfrm>
            <a:off x="255988" y="720132"/>
            <a:ext cx="4243084" cy="1366720"/>
          </a:xfrm>
          <a:custGeom>
            <a:avLst/>
            <a:gdLst>
              <a:gd name="connsiteX0" fmla="*/ 4243084 w 4243084"/>
              <a:gd name="connsiteY0" fmla="*/ 1366720 h 1366720"/>
              <a:gd name="connsiteX1" fmla="*/ 4102839 w 4243084"/>
              <a:gd name="connsiteY1" fmla="*/ 1215255 h 1366720"/>
              <a:gd name="connsiteX2" fmla="*/ 4029911 w 4243084"/>
              <a:gd name="connsiteY2" fmla="*/ 1198425 h 1366720"/>
              <a:gd name="connsiteX3" fmla="*/ 3255757 w 4243084"/>
              <a:gd name="connsiteY3" fmla="*/ 1159156 h 1366720"/>
              <a:gd name="connsiteX4" fmla="*/ 3222098 w 4243084"/>
              <a:gd name="connsiteY4" fmla="*/ 1108668 h 1366720"/>
              <a:gd name="connsiteX5" fmla="*/ 3008925 w 4243084"/>
              <a:gd name="connsiteY5" fmla="*/ 1013301 h 1366720"/>
              <a:gd name="connsiteX6" fmla="*/ 2823801 w 4243084"/>
              <a:gd name="connsiteY6" fmla="*/ 940374 h 1366720"/>
              <a:gd name="connsiteX7" fmla="*/ 2560140 w 4243084"/>
              <a:gd name="connsiteY7" fmla="*/ 839397 h 1366720"/>
              <a:gd name="connsiteX8" fmla="*/ 2302088 w 4243084"/>
              <a:gd name="connsiteY8" fmla="*/ 744030 h 1366720"/>
              <a:gd name="connsiteX9" fmla="*/ 2128184 w 4243084"/>
              <a:gd name="connsiteY9" fmla="*/ 676712 h 1366720"/>
              <a:gd name="connsiteX10" fmla="*/ 1892572 w 4243084"/>
              <a:gd name="connsiteY10" fmla="*/ 570126 h 1366720"/>
              <a:gd name="connsiteX11" fmla="*/ 1836473 w 4243084"/>
              <a:gd name="connsiteY11" fmla="*/ 570126 h 1366720"/>
              <a:gd name="connsiteX12" fmla="*/ 1673789 w 4243084"/>
              <a:gd name="connsiteY12" fmla="*/ 497198 h 1366720"/>
              <a:gd name="connsiteX13" fmla="*/ 1359639 w 4243084"/>
              <a:gd name="connsiteY13" fmla="*/ 441100 h 1366720"/>
              <a:gd name="connsiteX14" fmla="*/ 1309151 w 4243084"/>
              <a:gd name="connsiteY14" fmla="*/ 407441 h 1366720"/>
              <a:gd name="connsiteX15" fmla="*/ 1051099 w 4243084"/>
              <a:gd name="connsiteY15" fmla="*/ 379392 h 1366720"/>
              <a:gd name="connsiteX16" fmla="*/ 927683 w 4243084"/>
              <a:gd name="connsiteY16" fmla="*/ 323294 h 1366720"/>
              <a:gd name="connsiteX17" fmla="*/ 748169 w 4243084"/>
              <a:gd name="connsiteY17" fmla="*/ 312074 h 1366720"/>
              <a:gd name="connsiteX18" fmla="*/ 546216 w 4243084"/>
              <a:gd name="connsiteY18" fmla="*/ 255976 h 1366720"/>
              <a:gd name="connsiteX19" fmla="*/ 377921 w 4243084"/>
              <a:gd name="connsiteY19" fmla="*/ 199878 h 1366720"/>
              <a:gd name="connsiteX20" fmla="*/ 215237 w 4243084"/>
              <a:gd name="connsiteY20" fmla="*/ 121340 h 1366720"/>
              <a:gd name="connsiteX21" fmla="*/ 18893 w 4243084"/>
              <a:gd name="connsiteY21" fmla="*/ 14754 h 1366720"/>
              <a:gd name="connsiteX22" fmla="*/ 18893 w 4243084"/>
              <a:gd name="connsiteY22" fmla="*/ 3534 h 136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43084" h="1366720">
                <a:moveTo>
                  <a:pt x="4243084" y="1366720"/>
                </a:moveTo>
                <a:cubicBezTo>
                  <a:pt x="4190726" y="1305012"/>
                  <a:pt x="4138368" y="1243304"/>
                  <a:pt x="4102839" y="1215255"/>
                </a:cubicBezTo>
                <a:cubicBezTo>
                  <a:pt x="4067310" y="1187206"/>
                  <a:pt x="4171091" y="1207775"/>
                  <a:pt x="4029911" y="1198425"/>
                </a:cubicBezTo>
                <a:cubicBezTo>
                  <a:pt x="3888731" y="1189075"/>
                  <a:pt x="3390392" y="1174115"/>
                  <a:pt x="3255757" y="1159156"/>
                </a:cubicBezTo>
                <a:cubicBezTo>
                  <a:pt x="3121121" y="1144196"/>
                  <a:pt x="3263237" y="1132977"/>
                  <a:pt x="3222098" y="1108668"/>
                </a:cubicBezTo>
                <a:cubicBezTo>
                  <a:pt x="3180959" y="1084359"/>
                  <a:pt x="3075308" y="1041350"/>
                  <a:pt x="3008925" y="1013301"/>
                </a:cubicBezTo>
                <a:cubicBezTo>
                  <a:pt x="2942542" y="985252"/>
                  <a:pt x="2823801" y="940374"/>
                  <a:pt x="2823801" y="940374"/>
                </a:cubicBezTo>
                <a:lnTo>
                  <a:pt x="2560140" y="839397"/>
                </a:lnTo>
                <a:lnTo>
                  <a:pt x="2302088" y="744030"/>
                </a:lnTo>
                <a:cubicBezTo>
                  <a:pt x="2230095" y="716916"/>
                  <a:pt x="2196437" y="705696"/>
                  <a:pt x="2128184" y="676712"/>
                </a:cubicBezTo>
                <a:cubicBezTo>
                  <a:pt x="2059931" y="647728"/>
                  <a:pt x="1941191" y="587890"/>
                  <a:pt x="1892572" y="570126"/>
                </a:cubicBezTo>
                <a:cubicBezTo>
                  <a:pt x="1843953" y="552362"/>
                  <a:pt x="1872937" y="582281"/>
                  <a:pt x="1836473" y="570126"/>
                </a:cubicBezTo>
                <a:cubicBezTo>
                  <a:pt x="1800009" y="557971"/>
                  <a:pt x="1753261" y="518702"/>
                  <a:pt x="1673789" y="497198"/>
                </a:cubicBezTo>
                <a:cubicBezTo>
                  <a:pt x="1594317" y="475694"/>
                  <a:pt x="1420412" y="456059"/>
                  <a:pt x="1359639" y="441100"/>
                </a:cubicBezTo>
                <a:cubicBezTo>
                  <a:pt x="1298866" y="426141"/>
                  <a:pt x="1360574" y="417726"/>
                  <a:pt x="1309151" y="407441"/>
                </a:cubicBezTo>
                <a:cubicBezTo>
                  <a:pt x="1257728" y="397156"/>
                  <a:pt x="1114677" y="393416"/>
                  <a:pt x="1051099" y="379392"/>
                </a:cubicBezTo>
                <a:cubicBezTo>
                  <a:pt x="987521" y="365368"/>
                  <a:pt x="978171" y="334514"/>
                  <a:pt x="927683" y="323294"/>
                </a:cubicBezTo>
                <a:cubicBezTo>
                  <a:pt x="877195" y="312074"/>
                  <a:pt x="811747" y="323294"/>
                  <a:pt x="748169" y="312074"/>
                </a:cubicBezTo>
                <a:cubicBezTo>
                  <a:pt x="684591" y="300854"/>
                  <a:pt x="607924" y="274675"/>
                  <a:pt x="546216" y="255976"/>
                </a:cubicBezTo>
                <a:cubicBezTo>
                  <a:pt x="484508" y="237277"/>
                  <a:pt x="433084" y="222317"/>
                  <a:pt x="377921" y="199878"/>
                </a:cubicBezTo>
                <a:cubicBezTo>
                  <a:pt x="322758" y="177439"/>
                  <a:pt x="275075" y="152194"/>
                  <a:pt x="215237" y="121340"/>
                </a:cubicBezTo>
                <a:cubicBezTo>
                  <a:pt x="155399" y="90486"/>
                  <a:pt x="18893" y="14754"/>
                  <a:pt x="18893" y="14754"/>
                </a:cubicBezTo>
                <a:cubicBezTo>
                  <a:pt x="-13831" y="-4880"/>
                  <a:pt x="2531" y="-673"/>
                  <a:pt x="18893" y="3534"/>
                </a:cubicBezTo>
              </a:path>
            </a:pathLst>
          </a:custGeom>
          <a:ln w="3810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grpSp>
        <p:nvGrpSpPr>
          <p:cNvPr id="23" name="Groupe 29">
            <a:extLst>
              <a:ext uri="{FF2B5EF4-FFF2-40B4-BE49-F238E27FC236}">
                <a16:creationId xmlns:a16="http://schemas.microsoft.com/office/drawing/2014/main" xmlns="" id="{1D3A4C74-D421-4918-AA20-4B85B72C067F}"/>
              </a:ext>
            </a:extLst>
          </p:cNvPr>
          <p:cNvGrpSpPr/>
          <p:nvPr/>
        </p:nvGrpSpPr>
        <p:grpSpPr>
          <a:xfrm>
            <a:off x="3134326" y="1583643"/>
            <a:ext cx="408320" cy="149582"/>
            <a:chOff x="2939544" y="764704"/>
            <a:chExt cx="408320" cy="149582"/>
          </a:xfrm>
        </p:grpSpPr>
        <p:cxnSp>
          <p:nvCxnSpPr>
            <p:cNvPr id="31" name="Connecteur droit 30">
              <a:extLst>
                <a:ext uri="{FF2B5EF4-FFF2-40B4-BE49-F238E27FC236}">
                  <a16:creationId xmlns:a16="http://schemas.microsoft.com/office/drawing/2014/main" xmlns="" id="{A04BA935-B868-489D-9AA3-DC74D133E010}"/>
                </a:ext>
              </a:extLst>
            </p:cNvPr>
            <p:cNvCxnSpPr/>
            <p:nvPr/>
          </p:nvCxnSpPr>
          <p:spPr>
            <a:xfrm flipH="1" flipV="1">
              <a:off x="2939544" y="764704"/>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xmlns="" id="{445B20FA-F736-4903-908B-4A1CBD5B77B6}"/>
                </a:ext>
              </a:extLst>
            </p:cNvPr>
            <p:cNvCxnSpPr/>
            <p:nvPr/>
          </p:nvCxnSpPr>
          <p:spPr>
            <a:xfrm>
              <a:off x="2939544" y="764704"/>
              <a:ext cx="264304"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4" name="Groupe 32">
            <a:extLst>
              <a:ext uri="{FF2B5EF4-FFF2-40B4-BE49-F238E27FC236}">
                <a16:creationId xmlns:a16="http://schemas.microsoft.com/office/drawing/2014/main" xmlns="" id="{C668037E-833F-4D2E-8DDD-77BC3DFBBC83}"/>
              </a:ext>
            </a:extLst>
          </p:cNvPr>
          <p:cNvGrpSpPr/>
          <p:nvPr/>
        </p:nvGrpSpPr>
        <p:grpSpPr>
          <a:xfrm rot="21091143">
            <a:off x="1123953" y="921458"/>
            <a:ext cx="408320" cy="149582"/>
            <a:chOff x="2939544" y="764704"/>
            <a:chExt cx="408320" cy="149582"/>
          </a:xfrm>
        </p:grpSpPr>
        <p:cxnSp>
          <p:nvCxnSpPr>
            <p:cNvPr id="34" name="Connecteur droit 33">
              <a:extLst>
                <a:ext uri="{FF2B5EF4-FFF2-40B4-BE49-F238E27FC236}">
                  <a16:creationId xmlns:a16="http://schemas.microsoft.com/office/drawing/2014/main" xmlns="" id="{75A5AFAC-552F-4A4F-A6A6-7EB0325CF739}"/>
                </a:ext>
              </a:extLst>
            </p:cNvPr>
            <p:cNvCxnSpPr/>
            <p:nvPr/>
          </p:nvCxnSpPr>
          <p:spPr>
            <a:xfrm flipH="1" flipV="1">
              <a:off x="2939544" y="764704"/>
              <a:ext cx="408320" cy="149582"/>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xmlns="" id="{2563AB0D-5005-4F95-A015-78A20A05A32F}"/>
                </a:ext>
              </a:extLst>
            </p:cNvPr>
            <p:cNvCxnSpPr/>
            <p:nvPr/>
          </p:nvCxnSpPr>
          <p:spPr>
            <a:xfrm>
              <a:off x="2939544" y="764704"/>
              <a:ext cx="264304"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30" name="ZoneTexte 29"/>
          <p:cNvSpPr txBox="1"/>
          <p:nvPr/>
        </p:nvSpPr>
        <p:spPr>
          <a:xfrm>
            <a:off x="6191672" y="6309320"/>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36" name="Légende encadrée 1 35"/>
          <p:cNvSpPr/>
          <p:nvPr/>
        </p:nvSpPr>
        <p:spPr>
          <a:xfrm flipH="1">
            <a:off x="113543" y="2746155"/>
            <a:ext cx="2376264" cy="576064"/>
          </a:xfrm>
          <a:prstGeom prst="borderCallout1">
            <a:avLst>
              <a:gd name="adj1" fmla="val 101130"/>
              <a:gd name="adj2" fmla="val 51580"/>
              <a:gd name="adj3" fmla="val 267344"/>
              <a:gd name="adj4" fmla="val 3394"/>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modélisation</a:t>
            </a:r>
            <a:endParaRPr lang="fr-FR" dirty="0"/>
          </a:p>
        </p:txBody>
      </p:sp>
      <p:sp>
        <p:nvSpPr>
          <p:cNvPr id="37" name="Légende encadrée 1 36"/>
          <p:cNvSpPr/>
          <p:nvPr/>
        </p:nvSpPr>
        <p:spPr>
          <a:xfrm>
            <a:off x="4932040" y="116632"/>
            <a:ext cx="2972864" cy="864096"/>
          </a:xfrm>
          <a:prstGeom prst="borderCallout1">
            <a:avLst>
              <a:gd name="adj1" fmla="val 50898"/>
              <a:gd name="adj2" fmla="val -594"/>
              <a:gd name="adj3" fmla="val 91280"/>
              <a:gd name="adj4" fmla="val -58588"/>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0000"/>
                </a:solidFill>
              </a:rPr>
              <a:t>Interprétation</a:t>
            </a:r>
            <a:r>
              <a:rPr lang="fr-FR" dirty="0" smtClean="0"/>
              <a:t> du réel (</a:t>
            </a:r>
            <a:r>
              <a:rPr lang="fr-FR" b="1" dirty="0" smtClean="0">
                <a:solidFill>
                  <a:srgbClr val="FF0000"/>
                </a:solidFill>
              </a:rPr>
              <a:t>faits</a:t>
            </a:r>
            <a:r>
              <a:rPr lang="fr-FR" dirty="0" smtClean="0"/>
              <a:t>) par le géologue… (contact </a:t>
            </a:r>
            <a:r>
              <a:rPr lang="fr-FR" dirty="0" smtClean="0"/>
              <a:t>anormal </a:t>
            </a:r>
            <a:r>
              <a:rPr lang="fr-FR" dirty="0" smtClean="0"/>
              <a:t>= chevauchement)</a:t>
            </a:r>
            <a:endParaRPr lang="fr-FR" dirty="0"/>
          </a:p>
        </p:txBody>
      </p:sp>
      <p:sp>
        <p:nvSpPr>
          <p:cNvPr id="38" name="Légende encadrée 1 37"/>
          <p:cNvSpPr/>
          <p:nvPr/>
        </p:nvSpPr>
        <p:spPr>
          <a:xfrm flipH="1">
            <a:off x="3851930" y="2594450"/>
            <a:ext cx="2880310" cy="906558"/>
          </a:xfrm>
          <a:prstGeom prst="borderCallout1">
            <a:avLst>
              <a:gd name="adj1" fmla="val 49393"/>
              <a:gd name="adj2" fmla="val 508"/>
              <a:gd name="adj3" fmla="val 107941"/>
              <a:gd name="adj4" fmla="val -38397"/>
            </a:avLst>
          </a:prstGeom>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FF0000"/>
                </a:solidFill>
              </a:rPr>
              <a:t>Synthèse</a:t>
            </a:r>
            <a:r>
              <a:rPr lang="fr-FR" dirty="0" smtClean="0"/>
              <a:t> (= représentation du figuré des deux chevauchements)</a:t>
            </a:r>
            <a:endParaRPr lang="fr-FR" dirty="0"/>
          </a:p>
        </p:txBody>
      </p:sp>
    </p:spTree>
    <p:extLst>
      <p:ext uri="{BB962C8B-B14F-4D97-AF65-F5344CB8AC3E}">
        <p14:creationId xmlns:p14="http://schemas.microsoft.com/office/powerpoint/2010/main" xmlns="" val="38815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6" grpId="0" animBg="1"/>
      <p:bldP spid="17" grpId="0" animBg="1"/>
      <p:bldP spid="18" grpId="0"/>
      <p:bldP spid="2" grpId="0" animBg="1"/>
      <p:bldP spid="29"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12CBF2E6-DBDC-42DB-BB87-44E93B45FFA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47564" y="826425"/>
            <a:ext cx="7848872" cy="5606337"/>
          </a:xfrm>
          <a:prstGeom prst="rect">
            <a:avLst/>
          </a:prstGeom>
        </p:spPr>
      </p:pic>
      <p:sp>
        <p:nvSpPr>
          <p:cNvPr id="3" name="ZoneTexte 2">
            <a:extLst>
              <a:ext uri="{FF2B5EF4-FFF2-40B4-BE49-F238E27FC236}">
                <a16:creationId xmlns:a16="http://schemas.microsoft.com/office/drawing/2014/main" xmlns="" id="{907DFBF0-EDF3-41BD-B0E1-E70A4FAA87CC}"/>
              </a:ext>
            </a:extLst>
          </p:cNvPr>
          <p:cNvSpPr txBox="1"/>
          <p:nvPr/>
        </p:nvSpPr>
        <p:spPr>
          <a:xfrm>
            <a:off x="1043607" y="312641"/>
            <a:ext cx="6768752" cy="369332"/>
          </a:xfrm>
          <a:prstGeom prst="rect">
            <a:avLst/>
          </a:prstGeom>
          <a:noFill/>
        </p:spPr>
        <p:txBody>
          <a:bodyPr wrap="square" rtlCol="0">
            <a:spAutoFit/>
          </a:bodyPr>
          <a:lstStyle/>
          <a:p>
            <a:pPr algn="ctr"/>
            <a:r>
              <a:rPr lang="fr-FR" dirty="0"/>
              <a:t>Retour à la carte (dé-zoom) : généralisation et chronologie</a:t>
            </a:r>
          </a:p>
        </p:txBody>
      </p:sp>
      <p:sp>
        <p:nvSpPr>
          <p:cNvPr id="4" name="ZoneTexte 3">
            <a:extLst>
              <a:ext uri="{FF2B5EF4-FFF2-40B4-BE49-F238E27FC236}">
                <a16:creationId xmlns:a16="http://schemas.microsoft.com/office/drawing/2014/main" xmlns="" id="{386DB94A-4F96-4BCF-A418-B740BDC3B8ED}"/>
              </a:ext>
            </a:extLst>
          </p:cNvPr>
          <p:cNvSpPr txBox="1"/>
          <p:nvPr/>
        </p:nvSpPr>
        <p:spPr>
          <a:xfrm>
            <a:off x="995756" y="6453594"/>
            <a:ext cx="1247172" cy="338554"/>
          </a:xfrm>
          <a:prstGeom prst="rect">
            <a:avLst/>
          </a:prstGeom>
          <a:noFill/>
        </p:spPr>
        <p:txBody>
          <a:bodyPr wrap="square" rtlCol="0">
            <a:spAutoFit/>
          </a:bodyPr>
          <a:lstStyle/>
          <a:p>
            <a:r>
              <a:rPr lang="fr-FR"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GEOPORTAIL</a:t>
            </a:r>
          </a:p>
        </p:txBody>
      </p:sp>
      <p:sp>
        <p:nvSpPr>
          <p:cNvPr id="5" name="Ellipse 4">
            <a:extLst>
              <a:ext uri="{FF2B5EF4-FFF2-40B4-BE49-F238E27FC236}">
                <a16:creationId xmlns:a16="http://schemas.microsoft.com/office/drawing/2014/main" xmlns="" id="{73E61F10-B175-4D0E-93CE-5E60BC6E010C}"/>
              </a:ext>
            </a:extLst>
          </p:cNvPr>
          <p:cNvSpPr/>
          <p:nvPr/>
        </p:nvSpPr>
        <p:spPr>
          <a:xfrm>
            <a:off x="4184664" y="3137443"/>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xmlns="" id="{6E274DC2-3F39-4653-9F89-E0386D7CB762}"/>
              </a:ext>
            </a:extLst>
          </p:cNvPr>
          <p:cNvSpPr/>
          <p:nvPr/>
        </p:nvSpPr>
        <p:spPr>
          <a:xfrm>
            <a:off x="2411760" y="4858873"/>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xmlns="" id="{1C44A485-FE8E-4707-B7D3-CAB615894A8F}"/>
              </a:ext>
            </a:extLst>
          </p:cNvPr>
          <p:cNvSpPr/>
          <p:nvPr/>
        </p:nvSpPr>
        <p:spPr>
          <a:xfrm>
            <a:off x="1763688" y="1690521"/>
            <a:ext cx="720080" cy="72008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D12B81C3-B9A9-4878-9A17-F2F8C9232DAA}"/>
              </a:ext>
            </a:extLst>
          </p:cNvPr>
          <p:cNvSpPr/>
          <p:nvPr/>
        </p:nvSpPr>
        <p:spPr>
          <a:xfrm>
            <a:off x="3568518" y="2633387"/>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xmlns="" id="{3739B968-9858-4F7F-8879-C988EFE2F2E7}"/>
              </a:ext>
            </a:extLst>
          </p:cNvPr>
          <p:cNvSpPr/>
          <p:nvPr/>
        </p:nvSpPr>
        <p:spPr>
          <a:xfrm>
            <a:off x="5454098" y="4606845"/>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8F64DAAD-3765-4614-9CBB-05179294EF90}"/>
              </a:ext>
            </a:extLst>
          </p:cNvPr>
          <p:cNvSpPr/>
          <p:nvPr/>
        </p:nvSpPr>
        <p:spPr>
          <a:xfrm>
            <a:off x="6073553" y="2362747"/>
            <a:ext cx="504056" cy="50405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xmlns="" id="{6B2050FB-DF04-4171-B513-F0EA85177539}"/>
              </a:ext>
            </a:extLst>
          </p:cNvPr>
          <p:cNvSpPr txBox="1"/>
          <p:nvPr/>
        </p:nvSpPr>
        <p:spPr>
          <a:xfrm>
            <a:off x="1916963" y="6468337"/>
            <a:ext cx="5751381" cy="338554"/>
          </a:xfrm>
          <a:prstGeom prst="rect">
            <a:avLst/>
          </a:prstGeom>
          <a:noFill/>
        </p:spPr>
        <p:txBody>
          <a:bodyPr wrap="square" rtlCol="0">
            <a:spAutoFit/>
          </a:bodyPr>
          <a:lstStyle/>
          <a:p>
            <a:pPr algn="ctr"/>
            <a:r>
              <a:rPr lang="fr-FR" sz="1600" dirty="0"/>
              <a:t>Parallélisme chevauchements/reliefs =&gt; </a:t>
            </a:r>
            <a:r>
              <a:rPr lang="fr-FR" sz="1600" b="1" dirty="0"/>
              <a:t>épaississement crustal</a:t>
            </a:r>
          </a:p>
        </p:txBody>
      </p:sp>
      <p:sp>
        <p:nvSpPr>
          <p:cNvPr id="12" name="Ellipse 11">
            <a:extLst>
              <a:ext uri="{FF2B5EF4-FFF2-40B4-BE49-F238E27FC236}">
                <a16:creationId xmlns:a16="http://schemas.microsoft.com/office/drawing/2014/main" xmlns="" id="{8D60616D-9752-4179-B117-06B92ED1E82F}"/>
              </a:ext>
            </a:extLst>
          </p:cNvPr>
          <p:cNvSpPr/>
          <p:nvPr/>
        </p:nvSpPr>
        <p:spPr>
          <a:xfrm>
            <a:off x="2250402" y="3561045"/>
            <a:ext cx="504056" cy="504056"/>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3" name="ZoneTexte 12">
            <a:extLst>
              <a:ext uri="{FF2B5EF4-FFF2-40B4-BE49-F238E27FC236}">
                <a16:creationId xmlns:a16="http://schemas.microsoft.com/office/drawing/2014/main" xmlns="" id="{27F193FD-46F4-40CC-9448-4CDC720AC216}"/>
              </a:ext>
            </a:extLst>
          </p:cNvPr>
          <p:cNvSpPr txBox="1"/>
          <p:nvPr/>
        </p:nvSpPr>
        <p:spPr>
          <a:xfrm>
            <a:off x="1707754" y="4165215"/>
            <a:ext cx="1611339" cy="261610"/>
          </a:xfrm>
          <a:prstGeom prst="rect">
            <a:avLst/>
          </a:prstGeom>
          <a:solidFill>
            <a:schemeClr val="bg1"/>
          </a:solidFill>
        </p:spPr>
        <p:txBody>
          <a:bodyPr wrap="none" rtlCol="0">
            <a:spAutoFit/>
          </a:bodyPr>
          <a:lstStyle/>
          <a:p>
            <a:r>
              <a:rPr lang="fr-FR" sz="1100" b="1" dirty="0">
                <a:solidFill>
                  <a:srgbClr val="FF0000"/>
                </a:solidFill>
              </a:rPr>
              <a:t>Ante-Trias !! (hercynien)</a:t>
            </a:r>
          </a:p>
        </p:txBody>
      </p:sp>
      <p:sp>
        <p:nvSpPr>
          <p:cNvPr id="14" name="ZoneTexte 13">
            <a:extLst>
              <a:ext uri="{FF2B5EF4-FFF2-40B4-BE49-F238E27FC236}">
                <a16:creationId xmlns:a16="http://schemas.microsoft.com/office/drawing/2014/main" xmlns="" id="{DE510677-262E-4CE7-B215-77DE554F3BE1}"/>
              </a:ext>
            </a:extLst>
          </p:cNvPr>
          <p:cNvSpPr txBox="1"/>
          <p:nvPr/>
        </p:nvSpPr>
        <p:spPr>
          <a:xfrm>
            <a:off x="1610950" y="2483970"/>
            <a:ext cx="994183" cy="261610"/>
          </a:xfrm>
          <a:prstGeom prst="rect">
            <a:avLst/>
          </a:prstGeom>
          <a:solidFill>
            <a:schemeClr val="bg1"/>
          </a:solidFill>
        </p:spPr>
        <p:txBody>
          <a:bodyPr wrap="none" rtlCol="0">
            <a:spAutoFit/>
          </a:bodyPr>
          <a:lstStyle/>
          <a:p>
            <a:r>
              <a:rPr lang="fr-FR" sz="1100" b="1" dirty="0"/>
              <a:t>Post-Miocène</a:t>
            </a:r>
          </a:p>
        </p:txBody>
      </p:sp>
      <p:sp>
        <p:nvSpPr>
          <p:cNvPr id="15" name="ZoneTexte 14">
            <a:extLst>
              <a:ext uri="{FF2B5EF4-FFF2-40B4-BE49-F238E27FC236}">
                <a16:creationId xmlns:a16="http://schemas.microsoft.com/office/drawing/2014/main" xmlns="" id="{DC506363-6B0A-4DF7-BA65-EAC37B2C5236}"/>
              </a:ext>
            </a:extLst>
          </p:cNvPr>
          <p:cNvSpPr txBox="1"/>
          <p:nvPr/>
        </p:nvSpPr>
        <p:spPr>
          <a:xfrm>
            <a:off x="2184679" y="5484152"/>
            <a:ext cx="1069524" cy="261610"/>
          </a:xfrm>
          <a:prstGeom prst="rect">
            <a:avLst/>
          </a:prstGeom>
          <a:solidFill>
            <a:schemeClr val="bg1"/>
          </a:solidFill>
        </p:spPr>
        <p:txBody>
          <a:bodyPr wrap="none" rtlCol="0">
            <a:spAutoFit/>
          </a:bodyPr>
          <a:lstStyle/>
          <a:p>
            <a:r>
              <a:rPr lang="fr-FR" sz="1100" b="1" dirty="0"/>
              <a:t>Post-Oligocène</a:t>
            </a:r>
          </a:p>
        </p:txBody>
      </p:sp>
      <p:sp>
        <p:nvSpPr>
          <p:cNvPr id="16" name="ZoneTexte 15">
            <a:extLst>
              <a:ext uri="{FF2B5EF4-FFF2-40B4-BE49-F238E27FC236}">
                <a16:creationId xmlns:a16="http://schemas.microsoft.com/office/drawing/2014/main" xmlns="" id="{3E53038D-0B7B-43C0-AC1E-CC2854ED609C}"/>
              </a:ext>
            </a:extLst>
          </p:cNvPr>
          <p:cNvSpPr txBox="1"/>
          <p:nvPr/>
        </p:nvSpPr>
        <p:spPr>
          <a:xfrm>
            <a:off x="3791883" y="3733168"/>
            <a:ext cx="1069524" cy="261610"/>
          </a:xfrm>
          <a:prstGeom prst="rect">
            <a:avLst/>
          </a:prstGeom>
          <a:solidFill>
            <a:schemeClr val="bg1"/>
          </a:solidFill>
        </p:spPr>
        <p:txBody>
          <a:bodyPr wrap="none" rtlCol="0">
            <a:spAutoFit/>
          </a:bodyPr>
          <a:lstStyle/>
          <a:p>
            <a:r>
              <a:rPr lang="fr-FR" sz="1100" b="1" dirty="0"/>
              <a:t>Post-Oligocène</a:t>
            </a:r>
          </a:p>
        </p:txBody>
      </p:sp>
      <p:sp>
        <p:nvSpPr>
          <p:cNvPr id="17" name="ZoneTexte 16">
            <a:extLst>
              <a:ext uri="{FF2B5EF4-FFF2-40B4-BE49-F238E27FC236}">
                <a16:creationId xmlns:a16="http://schemas.microsoft.com/office/drawing/2014/main" xmlns="" id="{54DA167B-3A4E-448C-A2F4-C1E9EF1B9797}"/>
              </a:ext>
            </a:extLst>
          </p:cNvPr>
          <p:cNvSpPr txBox="1"/>
          <p:nvPr/>
        </p:nvSpPr>
        <p:spPr>
          <a:xfrm>
            <a:off x="3242235" y="2273439"/>
            <a:ext cx="1093569" cy="261610"/>
          </a:xfrm>
          <a:prstGeom prst="rect">
            <a:avLst/>
          </a:prstGeom>
          <a:solidFill>
            <a:schemeClr val="bg1"/>
          </a:solidFill>
        </p:spPr>
        <p:txBody>
          <a:bodyPr wrap="none" rtlCol="0">
            <a:spAutoFit/>
          </a:bodyPr>
          <a:lstStyle/>
          <a:p>
            <a:r>
              <a:rPr lang="fr-FR" sz="1100" b="1" dirty="0"/>
              <a:t>Post-Jurassique</a:t>
            </a:r>
          </a:p>
        </p:txBody>
      </p:sp>
      <p:sp>
        <p:nvSpPr>
          <p:cNvPr id="18" name="ZoneTexte 17">
            <a:extLst>
              <a:ext uri="{FF2B5EF4-FFF2-40B4-BE49-F238E27FC236}">
                <a16:creationId xmlns:a16="http://schemas.microsoft.com/office/drawing/2014/main" xmlns="" id="{574B2C5A-28AE-42F9-82BA-D31B83B5A17F}"/>
              </a:ext>
            </a:extLst>
          </p:cNvPr>
          <p:cNvSpPr txBox="1"/>
          <p:nvPr/>
        </p:nvSpPr>
        <p:spPr>
          <a:xfrm>
            <a:off x="5267871" y="5185218"/>
            <a:ext cx="928459" cy="261610"/>
          </a:xfrm>
          <a:prstGeom prst="rect">
            <a:avLst/>
          </a:prstGeom>
          <a:solidFill>
            <a:schemeClr val="bg1"/>
          </a:solidFill>
        </p:spPr>
        <p:txBody>
          <a:bodyPr wrap="none" rtlCol="0">
            <a:spAutoFit/>
          </a:bodyPr>
          <a:lstStyle/>
          <a:p>
            <a:r>
              <a:rPr lang="fr-FR" sz="1100" b="1" dirty="0"/>
              <a:t>Post-Crétacé</a:t>
            </a:r>
          </a:p>
        </p:txBody>
      </p:sp>
      <p:sp>
        <p:nvSpPr>
          <p:cNvPr id="19" name="ZoneTexte 18">
            <a:extLst>
              <a:ext uri="{FF2B5EF4-FFF2-40B4-BE49-F238E27FC236}">
                <a16:creationId xmlns:a16="http://schemas.microsoft.com/office/drawing/2014/main" xmlns="" id="{1EF09DBC-3574-4933-8BB0-01D87EFB091E}"/>
              </a:ext>
            </a:extLst>
          </p:cNvPr>
          <p:cNvSpPr txBox="1"/>
          <p:nvPr/>
        </p:nvSpPr>
        <p:spPr>
          <a:xfrm>
            <a:off x="5820275" y="2967355"/>
            <a:ext cx="928459" cy="261610"/>
          </a:xfrm>
          <a:prstGeom prst="rect">
            <a:avLst/>
          </a:prstGeom>
          <a:solidFill>
            <a:schemeClr val="bg1"/>
          </a:solidFill>
        </p:spPr>
        <p:txBody>
          <a:bodyPr wrap="none" rtlCol="0">
            <a:spAutoFit/>
          </a:bodyPr>
          <a:lstStyle/>
          <a:p>
            <a:r>
              <a:rPr lang="fr-FR" sz="1100" b="1" dirty="0"/>
              <a:t>Post-Crétacé</a:t>
            </a:r>
          </a:p>
        </p:txBody>
      </p:sp>
      <p:sp>
        <p:nvSpPr>
          <p:cNvPr id="20" name="ZoneTexte 19"/>
          <p:cNvSpPr txBox="1"/>
          <p:nvPr/>
        </p:nvSpPr>
        <p:spPr>
          <a:xfrm>
            <a:off x="6191672" y="0"/>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21" name="ZoneTexte 20"/>
          <p:cNvSpPr txBox="1"/>
          <p:nvPr/>
        </p:nvSpPr>
        <p:spPr>
          <a:xfrm>
            <a:off x="7092280" y="836712"/>
            <a:ext cx="172819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dirty="0" smtClean="0">
                <a:solidFill>
                  <a:srgbClr val="0070C0"/>
                </a:solidFill>
              </a:rPr>
              <a:t>Le temps et les roches (Objectifs)</a:t>
            </a:r>
            <a:endParaRPr lang="fr-FR" dirty="0"/>
          </a:p>
        </p:txBody>
      </p:sp>
    </p:spTree>
    <p:extLst>
      <p:ext uri="{BB962C8B-B14F-4D97-AF65-F5344CB8AC3E}">
        <p14:creationId xmlns:p14="http://schemas.microsoft.com/office/powerpoint/2010/main" xmlns="" val="175469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1780" y="274638"/>
            <a:ext cx="6095020" cy="1143000"/>
          </a:xfrm>
        </p:spPr>
        <p:txBody>
          <a:bodyPr>
            <a:normAutofit fontScale="90000"/>
          </a:bodyPr>
          <a:lstStyle/>
          <a:p>
            <a:r>
              <a:rPr lang="fr-FR" dirty="0" smtClean="0"/>
              <a:t>Exemple: le chevauchement frontal des Bauges</a:t>
            </a:r>
            <a:endParaRPr lang="fr-F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42925" y="1729581"/>
            <a:ext cx="8058150" cy="4267200"/>
          </a:xfrm>
          <a:prstGeom prst="rect">
            <a:avLst/>
          </a:prstGeom>
          <a:noFill/>
          <a:ln w="9525">
            <a:noFill/>
            <a:miter lim="800000"/>
            <a:headEnd/>
            <a:tailEnd/>
          </a:ln>
        </p:spPr>
      </p:pic>
      <p:sp>
        <p:nvSpPr>
          <p:cNvPr id="5" name="ZoneTexte 4"/>
          <p:cNvSpPr txBox="1"/>
          <p:nvPr/>
        </p:nvSpPr>
        <p:spPr>
          <a:xfrm>
            <a:off x="7339249" y="1358266"/>
            <a:ext cx="172819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dirty="0" smtClean="0">
                <a:solidFill>
                  <a:srgbClr val="0070C0"/>
                </a:solidFill>
              </a:rPr>
              <a:t>Le temps et les roches (Objectifs)</a:t>
            </a:r>
            <a:endParaRPr lang="fr-FR" dirty="0"/>
          </a:p>
        </p:txBody>
      </p:sp>
      <p:sp>
        <p:nvSpPr>
          <p:cNvPr id="6" name="Pensées 5"/>
          <p:cNvSpPr/>
          <p:nvPr/>
        </p:nvSpPr>
        <p:spPr>
          <a:xfrm>
            <a:off x="3806741" y="1388698"/>
            <a:ext cx="3528392" cy="1872208"/>
          </a:xfrm>
          <a:prstGeom prst="cloudCallout">
            <a:avLst>
              <a:gd name="adj1" fmla="val -83227"/>
              <a:gd name="adj2" fmla="val 84868"/>
            </a:avLst>
          </a:prstGeom>
          <a:gradFill>
            <a:gsLst>
              <a:gs pos="0">
                <a:schemeClr val="accent1">
                  <a:tint val="50000"/>
                  <a:satMod val="300000"/>
                  <a:alpha val="5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Chevauchement post miocène (bassin flexural): synthèse</a:t>
            </a:r>
            <a:endParaRPr lang="fr-FR" dirty="0"/>
          </a:p>
        </p:txBody>
      </p:sp>
      <p:pic>
        <p:nvPicPr>
          <p:cNvPr id="7" name="Image 6"/>
          <p:cNvPicPr/>
          <p:nvPr/>
        </p:nvPicPr>
        <p:blipFill>
          <a:blip r:embed="rId4" cstate="print">
            <a:extLst>
              <a:ext uri="{28A0092B-C50C-407E-A947-70E740481C1C}">
                <a14:useLocalDpi xmlns:a14="http://schemas.microsoft.com/office/drawing/2010/main" xmlns="" val="0"/>
              </a:ext>
            </a:extLst>
          </a:blip>
          <a:stretch>
            <a:fillRect/>
          </a:stretch>
        </p:blipFill>
        <p:spPr>
          <a:xfrm>
            <a:off x="154656" y="194826"/>
            <a:ext cx="2617143" cy="2226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EXEMPLES EN LIEN AVEC LE PROGRAMME DE TALE SPE SVT</a:t>
            </a:r>
            <a:endParaRPr lang="fr-FR" dirty="0"/>
          </a:p>
        </p:txBody>
      </p:sp>
      <p:sp>
        <p:nvSpPr>
          <p:cNvPr id="3" name="Sous-titre 2"/>
          <p:cNvSpPr>
            <a:spLocks noGrp="1"/>
          </p:cNvSpPr>
          <p:nvPr>
            <p:ph type="subTitle" idx="1"/>
          </p:nvPr>
        </p:nvSpPr>
        <p:spPr/>
        <p:txBody>
          <a:bodyPr/>
          <a:lstStyle/>
          <a:p>
            <a:r>
              <a:rPr lang="fr-FR" dirty="0" smtClean="0"/>
              <a:t>Les traces du passé mouvementé de la Terre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B8E0194-4A27-4C8B-B2A8-98DCBE848231}"/>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79512" y="1278052"/>
            <a:ext cx="5688632" cy="3656978"/>
          </a:xfrm>
          <a:prstGeom prst="rect">
            <a:avLst/>
          </a:prstGeom>
        </p:spPr>
      </p:pic>
      <p:pic>
        <p:nvPicPr>
          <p:cNvPr id="9" name="Image 8">
            <a:extLst>
              <a:ext uri="{FF2B5EF4-FFF2-40B4-BE49-F238E27FC236}">
                <a16:creationId xmlns:a16="http://schemas.microsoft.com/office/drawing/2014/main" xmlns="" id="{9E3914EF-3F4A-4B8E-99A4-9F2B94828360}"/>
              </a:ext>
            </a:extLst>
          </p:cNvPr>
          <p:cNvPicPr>
            <a:picLocks noChangeAspect="1"/>
          </p:cNvPicPr>
          <p:nvPr/>
        </p:nvPicPr>
        <p:blipFill rotWithShape="1">
          <a:blip r:embed="rId4" cstate="print"/>
          <a:srcRect/>
          <a:stretch/>
        </p:blipFill>
        <p:spPr>
          <a:xfrm>
            <a:off x="6084168" y="1278052"/>
            <a:ext cx="2749396" cy="2520280"/>
          </a:xfrm>
          <a:prstGeom prst="rect">
            <a:avLst/>
          </a:prstGeom>
        </p:spPr>
      </p:pic>
      <p:sp>
        <p:nvSpPr>
          <p:cNvPr id="6" name="Rectangle 5">
            <a:extLst>
              <a:ext uri="{FF2B5EF4-FFF2-40B4-BE49-F238E27FC236}">
                <a16:creationId xmlns:a16="http://schemas.microsoft.com/office/drawing/2014/main" xmlns="" id="{2EAA728D-1B94-4B0D-8732-3F1386648A8B}"/>
              </a:ext>
            </a:extLst>
          </p:cNvPr>
          <p:cNvSpPr/>
          <p:nvPr/>
        </p:nvSpPr>
        <p:spPr>
          <a:xfrm>
            <a:off x="827584" y="1988840"/>
            <a:ext cx="936104" cy="8580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9" descr="H:\sauvergarde boulot\SAUVEGARDE 1\clé\M1\UE STU\CB 2014-2015\CB3\légende 2.jpg">
            <a:extLst>
              <a:ext uri="{FF2B5EF4-FFF2-40B4-BE49-F238E27FC236}">
                <a16:creationId xmlns:a16="http://schemas.microsoft.com/office/drawing/2014/main" xmlns="" id="{133A0669-58F4-47D2-8D1F-039FA3BB5EFD}"/>
              </a:ext>
            </a:extLst>
          </p:cNvPr>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030499" y="3977384"/>
            <a:ext cx="25701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Espace réservé du contenu 3" descr="H:\sauvergarde boulot\SAUVEGARDE 1\clé\M1\UE STU\CB 2014-2015\CB3\légende 1.jpg">
            <a:extLst>
              <a:ext uri="{FF2B5EF4-FFF2-40B4-BE49-F238E27FC236}">
                <a16:creationId xmlns:a16="http://schemas.microsoft.com/office/drawing/2014/main" xmlns="" id="{7B58F212-E66B-464F-8644-00CA3C69AA8C}"/>
              </a:ext>
            </a:extLst>
          </p:cNvPr>
          <p:cNvPicPr>
            <a:picLocks/>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900113" y="4962525"/>
            <a:ext cx="7416800"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à coins arrondis 1">
            <a:extLst>
              <a:ext uri="{FF2B5EF4-FFF2-40B4-BE49-F238E27FC236}">
                <a16:creationId xmlns:a16="http://schemas.microsoft.com/office/drawing/2014/main" xmlns="" id="{69FF07A1-A44D-419B-8642-4657B036EAD3}"/>
              </a:ext>
            </a:extLst>
          </p:cNvPr>
          <p:cNvSpPr/>
          <p:nvPr/>
        </p:nvSpPr>
        <p:spPr>
          <a:xfrm>
            <a:off x="7064662" y="1989535"/>
            <a:ext cx="288925" cy="287337"/>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à coins arrondis 9">
            <a:extLst>
              <a:ext uri="{FF2B5EF4-FFF2-40B4-BE49-F238E27FC236}">
                <a16:creationId xmlns:a16="http://schemas.microsoft.com/office/drawing/2014/main" xmlns="" id="{71D78022-DB46-4A81-B6A7-1320215EA2DE}"/>
              </a:ext>
            </a:extLst>
          </p:cNvPr>
          <p:cNvSpPr/>
          <p:nvPr/>
        </p:nvSpPr>
        <p:spPr>
          <a:xfrm>
            <a:off x="6030499" y="2249267"/>
            <a:ext cx="287338" cy="288925"/>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2" name="Rectangle à coins arrondis 10">
            <a:extLst>
              <a:ext uri="{FF2B5EF4-FFF2-40B4-BE49-F238E27FC236}">
                <a16:creationId xmlns:a16="http://schemas.microsoft.com/office/drawing/2014/main" xmlns="" id="{782B7D92-FE82-416E-B986-9637C1393DAB}"/>
              </a:ext>
            </a:extLst>
          </p:cNvPr>
          <p:cNvSpPr/>
          <p:nvPr/>
        </p:nvSpPr>
        <p:spPr>
          <a:xfrm>
            <a:off x="7023578" y="2724256"/>
            <a:ext cx="288925" cy="288925"/>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3" name="Rectangle à coins arrondis 11">
            <a:extLst>
              <a:ext uri="{FF2B5EF4-FFF2-40B4-BE49-F238E27FC236}">
                <a16:creationId xmlns:a16="http://schemas.microsoft.com/office/drawing/2014/main" xmlns="" id="{A3EF3233-36F7-48ED-9417-8502EBFE1595}"/>
              </a:ext>
            </a:extLst>
          </p:cNvPr>
          <p:cNvSpPr/>
          <p:nvPr/>
        </p:nvSpPr>
        <p:spPr>
          <a:xfrm>
            <a:off x="6771481" y="3497068"/>
            <a:ext cx="288925" cy="28733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4" name="Rectangle 13">
            <a:extLst>
              <a:ext uri="{FF2B5EF4-FFF2-40B4-BE49-F238E27FC236}">
                <a16:creationId xmlns:a16="http://schemas.microsoft.com/office/drawing/2014/main" xmlns="" id="{87E1CCDF-94ED-41D9-8055-B85C7BD43C2E}"/>
              </a:ext>
            </a:extLst>
          </p:cNvPr>
          <p:cNvSpPr/>
          <p:nvPr/>
        </p:nvSpPr>
        <p:spPr>
          <a:xfrm>
            <a:off x="2628900" y="6237288"/>
            <a:ext cx="5256213" cy="566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4">
            <a:extLst>
              <a:ext uri="{FF2B5EF4-FFF2-40B4-BE49-F238E27FC236}">
                <a16:creationId xmlns:a16="http://schemas.microsoft.com/office/drawing/2014/main" xmlns="" id="{E75AD921-91A6-4D4E-81BE-50477EBE994F}"/>
              </a:ext>
            </a:extLst>
          </p:cNvPr>
          <p:cNvSpPr txBox="1">
            <a:spLocks noChangeArrowheads="1"/>
          </p:cNvSpPr>
          <p:nvPr/>
        </p:nvSpPr>
        <p:spPr bwMode="auto">
          <a:xfrm>
            <a:off x="3766883" y="914844"/>
            <a:ext cx="22087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dirty="0">
                <a:latin typeface="+mn-lt"/>
              </a:rPr>
              <a:t>Silurien-Dévonien inf.</a:t>
            </a:r>
          </a:p>
        </p:txBody>
      </p:sp>
      <p:sp>
        <p:nvSpPr>
          <p:cNvPr id="16" name="Rectangle à coins arrondis 11">
            <a:extLst>
              <a:ext uri="{FF2B5EF4-FFF2-40B4-BE49-F238E27FC236}">
                <a16:creationId xmlns:a16="http://schemas.microsoft.com/office/drawing/2014/main" xmlns="" id="{B3682F1F-A7DA-4376-94CC-729ED75DD888}"/>
              </a:ext>
            </a:extLst>
          </p:cNvPr>
          <p:cNvSpPr/>
          <p:nvPr/>
        </p:nvSpPr>
        <p:spPr>
          <a:xfrm>
            <a:off x="8020842" y="3327361"/>
            <a:ext cx="288925" cy="28733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7" name="Rectangle à coins arrondis 11">
            <a:extLst>
              <a:ext uri="{FF2B5EF4-FFF2-40B4-BE49-F238E27FC236}">
                <a16:creationId xmlns:a16="http://schemas.microsoft.com/office/drawing/2014/main" xmlns="" id="{3562C6DB-2487-4BF1-8A5B-22474C56D856}"/>
              </a:ext>
            </a:extLst>
          </p:cNvPr>
          <p:cNvSpPr/>
          <p:nvPr/>
        </p:nvSpPr>
        <p:spPr>
          <a:xfrm>
            <a:off x="7853559" y="2249267"/>
            <a:ext cx="288925" cy="287338"/>
          </a:xfrm>
          <a:prstGeom prst="round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 name="Rectangle à coins arrondis 11">
            <a:extLst>
              <a:ext uri="{FF2B5EF4-FFF2-40B4-BE49-F238E27FC236}">
                <a16:creationId xmlns:a16="http://schemas.microsoft.com/office/drawing/2014/main" xmlns="" id="{153AD787-79AF-4EE2-944B-8DB08478D452}"/>
              </a:ext>
            </a:extLst>
          </p:cNvPr>
          <p:cNvSpPr/>
          <p:nvPr/>
        </p:nvSpPr>
        <p:spPr>
          <a:xfrm>
            <a:off x="7023579" y="3990289"/>
            <a:ext cx="1436854" cy="3831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19" name="Image 3" descr="histoire.jpg">
            <a:extLst>
              <a:ext uri="{FF2B5EF4-FFF2-40B4-BE49-F238E27FC236}">
                <a16:creationId xmlns:a16="http://schemas.microsoft.com/office/drawing/2014/main" xmlns="" id="{4BEF5717-FD44-4A05-96D3-D9CC109CD283}"/>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bwMode="auto">
          <a:xfrm>
            <a:off x="5975648" y="24774"/>
            <a:ext cx="3168352" cy="10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ZoneTexte 19"/>
          <p:cNvSpPr txBox="1"/>
          <p:nvPr/>
        </p:nvSpPr>
        <p:spPr>
          <a:xfrm>
            <a:off x="467544" y="260648"/>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21" name="Pensées 20"/>
          <p:cNvSpPr/>
          <p:nvPr/>
        </p:nvSpPr>
        <p:spPr>
          <a:xfrm>
            <a:off x="1979712" y="1700808"/>
            <a:ext cx="3960440" cy="2376264"/>
          </a:xfrm>
          <a:prstGeom prst="cloudCallout">
            <a:avLst>
              <a:gd name="adj1" fmla="val -69896"/>
              <a:gd name="adj2" fmla="val -17668"/>
            </a:avLst>
          </a:prstGeom>
          <a:gradFill>
            <a:gsLst>
              <a:gs pos="0">
                <a:schemeClr val="accent1">
                  <a:tint val="50000"/>
                  <a:satMod val="300000"/>
                  <a:alpha val="9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A proximité de la ville d’Ussel, on peut observer les traces de la disparition d’un océan…</a:t>
            </a:r>
            <a:endParaRPr lang="fr-FR" dirty="0"/>
          </a:p>
        </p:txBody>
      </p:sp>
      <p:sp>
        <p:nvSpPr>
          <p:cNvPr id="22" name="ZoneTexte 21"/>
          <p:cNvSpPr txBox="1"/>
          <p:nvPr/>
        </p:nvSpPr>
        <p:spPr>
          <a:xfrm>
            <a:off x="107504" y="620688"/>
            <a:ext cx="3888432" cy="646331"/>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Tree>
    <p:extLst>
      <p:ext uri="{BB962C8B-B14F-4D97-AF65-F5344CB8AC3E}">
        <p14:creationId xmlns:p14="http://schemas.microsoft.com/office/powerpoint/2010/main" xmlns="" val="36289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p:bldP spid="16" grpId="0" animBg="1"/>
      <p:bldP spid="17" grpId="0" animBg="1"/>
      <p:bldP spid="18"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carte géologique et le programme de Tale Spé SVT</a:t>
            </a:r>
            <a:endParaRPr lang="fr-FR" dirty="0"/>
          </a:p>
        </p:txBody>
      </p:sp>
      <p:sp>
        <p:nvSpPr>
          <p:cNvPr id="3" name="Espace réservé du contenu 2"/>
          <p:cNvSpPr>
            <a:spLocks noGrp="1"/>
          </p:cNvSpPr>
          <p:nvPr>
            <p:ph idx="1"/>
          </p:nvPr>
        </p:nvSpPr>
        <p:spPr/>
        <p:txBody>
          <a:bodyPr/>
          <a:lstStyle/>
          <a:p>
            <a:r>
              <a:rPr lang="fr-FR" dirty="0"/>
              <a:t>Le numérique et les SVT </a:t>
            </a:r>
            <a:r>
              <a:rPr lang="fr-FR" dirty="0" smtClean="0"/>
              <a:t>: « Elles [les sciences de la vie et de la Terre] </a:t>
            </a:r>
            <a:r>
              <a:rPr lang="fr-FR" dirty="0"/>
              <a:t>doivent aussi développer de nouvelles compétences numériques chez les élèves : l’usage des bases de données scientifiques, de systèmes d’informations </a:t>
            </a:r>
            <a:r>
              <a:rPr lang="fr-FR" dirty="0" err="1"/>
              <a:t>géoscientifiques</a:t>
            </a:r>
            <a:r>
              <a:rPr lang="fr-FR" dirty="0"/>
              <a:t> </a:t>
            </a:r>
            <a:r>
              <a:rPr lang="fr-FR" dirty="0" smtClean="0"/>
              <a:t>…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B8E0194-4A27-4C8B-B2A8-98DCBE848231}"/>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79512" y="1278052"/>
            <a:ext cx="5688632" cy="3656978"/>
          </a:xfrm>
          <a:prstGeom prst="rect">
            <a:avLst/>
          </a:prstGeom>
        </p:spPr>
      </p:pic>
      <p:pic>
        <p:nvPicPr>
          <p:cNvPr id="7" name="Image 6">
            <a:extLst>
              <a:ext uri="{FF2B5EF4-FFF2-40B4-BE49-F238E27FC236}">
                <a16:creationId xmlns:a16="http://schemas.microsoft.com/office/drawing/2014/main" xmlns="" id="{557AC332-512B-4093-A337-9D15BF2593D6}"/>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228184" y="1278052"/>
            <a:ext cx="2188571" cy="2553334"/>
          </a:xfrm>
          <a:prstGeom prst="rect">
            <a:avLst/>
          </a:prstGeom>
        </p:spPr>
      </p:pic>
      <p:sp>
        <p:nvSpPr>
          <p:cNvPr id="6" name="Rectangle 5">
            <a:extLst>
              <a:ext uri="{FF2B5EF4-FFF2-40B4-BE49-F238E27FC236}">
                <a16:creationId xmlns:a16="http://schemas.microsoft.com/office/drawing/2014/main" xmlns="" id="{3DA66AD4-7323-4B8F-A03A-6189D75B2BF3}"/>
              </a:ext>
            </a:extLst>
          </p:cNvPr>
          <p:cNvSpPr/>
          <p:nvPr/>
        </p:nvSpPr>
        <p:spPr>
          <a:xfrm>
            <a:off x="2411760" y="1556792"/>
            <a:ext cx="1224136" cy="1656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Espace réservé du contenu 3" descr="H:\sauvergarde boulot\SAUVEGARDE 1\clé\M1\UE STU\CB 2014-2015\CB3\légende 1.jpg">
            <a:extLst>
              <a:ext uri="{FF2B5EF4-FFF2-40B4-BE49-F238E27FC236}">
                <a16:creationId xmlns:a16="http://schemas.microsoft.com/office/drawing/2014/main" xmlns="" id="{01C46DFB-0BB9-4D25-976A-720073025113}"/>
              </a:ext>
            </a:extLst>
          </p:cNvPr>
          <p:cNvPicPr>
            <a:picLocks/>
          </p:cNvPicPr>
          <p:nvPr/>
        </p:nvPicPr>
        <p:blipFill rotWithShape="1">
          <a:blip r:embed="rId5" cstate="email">
            <a:extLst>
              <a:ext uri="{28A0092B-C50C-407E-A947-70E740481C1C}">
                <a14:useLocalDpi xmlns:a14="http://schemas.microsoft.com/office/drawing/2010/main" xmlns=""/>
              </a:ext>
            </a:extLst>
          </a:blip>
          <a:srcRect/>
          <a:stretch/>
        </p:blipFill>
        <p:spPr bwMode="auto">
          <a:xfrm>
            <a:off x="107504" y="5028296"/>
            <a:ext cx="5688632" cy="184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 coins arrondis 4">
            <a:extLst>
              <a:ext uri="{FF2B5EF4-FFF2-40B4-BE49-F238E27FC236}">
                <a16:creationId xmlns:a16="http://schemas.microsoft.com/office/drawing/2014/main" xmlns="" id="{21D48F63-25A8-444C-8D7C-7493627830D2}"/>
              </a:ext>
            </a:extLst>
          </p:cNvPr>
          <p:cNvSpPr/>
          <p:nvPr/>
        </p:nvSpPr>
        <p:spPr>
          <a:xfrm>
            <a:off x="5364088" y="5798573"/>
            <a:ext cx="21602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
            <a:extLst>
              <a:ext uri="{FF2B5EF4-FFF2-40B4-BE49-F238E27FC236}">
                <a16:creationId xmlns:a16="http://schemas.microsoft.com/office/drawing/2014/main" xmlns="" id="{69445BBB-69DC-424B-A4A9-E42BBC997F89}"/>
              </a:ext>
            </a:extLst>
          </p:cNvPr>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5863617" y="4437112"/>
            <a:ext cx="3100871" cy="242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rme libre : forme 1">
            <a:extLst>
              <a:ext uri="{FF2B5EF4-FFF2-40B4-BE49-F238E27FC236}">
                <a16:creationId xmlns:a16="http://schemas.microsoft.com/office/drawing/2014/main" xmlns="" id="{847169E9-7906-4767-9513-CB46B66E29A7}"/>
              </a:ext>
            </a:extLst>
          </p:cNvPr>
          <p:cNvSpPr/>
          <p:nvPr/>
        </p:nvSpPr>
        <p:spPr>
          <a:xfrm>
            <a:off x="8105203" y="4682401"/>
            <a:ext cx="463762" cy="1878655"/>
          </a:xfrm>
          <a:custGeom>
            <a:avLst/>
            <a:gdLst>
              <a:gd name="connsiteX0" fmla="*/ 463762 w 463762"/>
              <a:gd name="connsiteY0" fmla="*/ 2721 h 1878655"/>
              <a:gd name="connsiteX1" fmla="*/ 105543 w 463762"/>
              <a:gd name="connsiteY1" fmla="*/ 172403 h 1878655"/>
              <a:gd name="connsiteX2" fmla="*/ 1849 w 463762"/>
              <a:gd name="connsiteY2" fmla="*/ 1105657 h 1878655"/>
              <a:gd name="connsiteX3" fmla="*/ 48983 w 463762"/>
              <a:gd name="connsiteY3" fmla="*/ 1878655 h 1878655"/>
            </a:gdLst>
            <a:ahLst/>
            <a:cxnLst>
              <a:cxn ang="0">
                <a:pos x="connsiteX0" y="connsiteY0"/>
              </a:cxn>
              <a:cxn ang="0">
                <a:pos x="connsiteX1" y="connsiteY1"/>
              </a:cxn>
              <a:cxn ang="0">
                <a:pos x="connsiteX2" y="connsiteY2"/>
              </a:cxn>
              <a:cxn ang="0">
                <a:pos x="connsiteX3" y="connsiteY3"/>
              </a:cxn>
            </a:cxnLst>
            <a:rect l="l" t="t" r="r" b="b"/>
            <a:pathLst>
              <a:path w="463762" h="1878655">
                <a:moveTo>
                  <a:pt x="463762" y="2721"/>
                </a:moveTo>
                <a:cubicBezTo>
                  <a:pt x="323145" y="-4350"/>
                  <a:pt x="182528" y="-11420"/>
                  <a:pt x="105543" y="172403"/>
                </a:cubicBezTo>
                <a:cubicBezTo>
                  <a:pt x="28558" y="356226"/>
                  <a:pt x="11276" y="821282"/>
                  <a:pt x="1849" y="1105657"/>
                </a:cubicBezTo>
                <a:cubicBezTo>
                  <a:pt x="-7578" y="1390032"/>
                  <a:pt x="20702" y="1634343"/>
                  <a:pt x="48983" y="1878655"/>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xmlns="" id="{C501373C-0395-4975-8850-ACF15747A59C}"/>
              </a:ext>
            </a:extLst>
          </p:cNvPr>
          <p:cNvSpPr txBox="1"/>
          <p:nvPr/>
        </p:nvSpPr>
        <p:spPr>
          <a:xfrm>
            <a:off x="8086586" y="6491067"/>
            <a:ext cx="692818" cy="307777"/>
          </a:xfrm>
          <a:prstGeom prst="rect">
            <a:avLst/>
          </a:prstGeom>
          <a:noFill/>
        </p:spPr>
        <p:txBody>
          <a:bodyPr wrap="none" rtlCol="0">
            <a:spAutoFit/>
          </a:bodyPr>
          <a:lstStyle/>
          <a:p>
            <a:r>
              <a:rPr lang="fr-FR" sz="1400" dirty="0">
                <a:solidFill>
                  <a:schemeClr val="accent2"/>
                </a:solidFill>
              </a:rPr>
              <a:t>solidus</a:t>
            </a:r>
          </a:p>
        </p:txBody>
      </p:sp>
      <p:sp>
        <p:nvSpPr>
          <p:cNvPr id="9" name="Ellipse 8">
            <a:extLst>
              <a:ext uri="{FF2B5EF4-FFF2-40B4-BE49-F238E27FC236}">
                <a16:creationId xmlns:a16="http://schemas.microsoft.com/office/drawing/2014/main" xmlns="" id="{A560C2EC-6B5A-4A35-9786-FAE05071E9B5}"/>
              </a:ext>
            </a:extLst>
          </p:cNvPr>
          <p:cNvSpPr/>
          <p:nvPr/>
        </p:nvSpPr>
        <p:spPr>
          <a:xfrm>
            <a:off x="6913400" y="3284984"/>
            <a:ext cx="144016" cy="14401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xmlns="" id="{52E8CC88-CFBE-4BB1-9C55-0C088015A1C7}"/>
              </a:ext>
            </a:extLst>
          </p:cNvPr>
          <p:cNvSpPr/>
          <p:nvPr/>
        </p:nvSpPr>
        <p:spPr>
          <a:xfrm>
            <a:off x="7565664" y="5425794"/>
            <a:ext cx="144016" cy="14401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xmlns="" id="{49280104-E414-4A35-A053-57DA4EDDC5CA}"/>
              </a:ext>
            </a:extLst>
          </p:cNvPr>
          <p:cNvSpPr/>
          <p:nvPr/>
        </p:nvSpPr>
        <p:spPr>
          <a:xfrm>
            <a:off x="8028579" y="5540751"/>
            <a:ext cx="144016" cy="144016"/>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xmlns="" id="{F16DD16D-909A-414B-9DE0-92F8494BAC78}"/>
              </a:ext>
            </a:extLst>
          </p:cNvPr>
          <p:cNvSpPr/>
          <p:nvPr/>
        </p:nvSpPr>
        <p:spPr>
          <a:xfrm>
            <a:off x="7308997" y="3034533"/>
            <a:ext cx="144016" cy="144016"/>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xmlns="" id="{EBE6ADD2-4214-438B-A29C-12F89EF7B0EE}"/>
              </a:ext>
            </a:extLst>
          </p:cNvPr>
          <p:cNvSpPr/>
          <p:nvPr/>
        </p:nvSpPr>
        <p:spPr>
          <a:xfrm>
            <a:off x="7709680" y="2713566"/>
            <a:ext cx="144016" cy="1440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xmlns="" id="{5D1CEC59-44E5-4955-B105-1A20D1DB1F86}"/>
              </a:ext>
            </a:extLst>
          </p:cNvPr>
          <p:cNvSpPr/>
          <p:nvPr/>
        </p:nvSpPr>
        <p:spPr>
          <a:xfrm>
            <a:off x="8366485" y="5579948"/>
            <a:ext cx="144016" cy="1440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16632"/>
            <a:ext cx="1547664" cy="648072"/>
          </a:xfrm>
          <a:prstGeom prst="rect">
            <a:avLst/>
          </a:prstGeom>
          <a:noFill/>
        </p:spPr>
        <p:txBody>
          <a:bodyPr wrap="square" rtlCol="0">
            <a:spAutoFit/>
          </a:bodyPr>
          <a:lstStyle/>
          <a:p>
            <a:r>
              <a:rPr lang="fr-FR" dirty="0" smtClean="0"/>
              <a:t>PNF SVT Paris Janvier 2020</a:t>
            </a:r>
            <a:endParaRPr lang="fr-FR" dirty="0"/>
          </a:p>
        </p:txBody>
      </p:sp>
      <p:sp>
        <p:nvSpPr>
          <p:cNvPr id="18" name="ZoneTexte 17"/>
          <p:cNvSpPr txBox="1"/>
          <p:nvPr/>
        </p:nvSpPr>
        <p:spPr>
          <a:xfrm>
            <a:off x="1475656" y="836712"/>
            <a:ext cx="277701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smtClean="0"/>
              <a:t>On peut dater le </a:t>
            </a:r>
            <a:r>
              <a:rPr lang="fr-FR" sz="1200" dirty="0" err="1" smtClean="0"/>
              <a:t>bk</a:t>
            </a:r>
            <a:r>
              <a:rPr lang="fr-FR" sz="1200" dirty="0" smtClean="0"/>
              <a:t> du </a:t>
            </a:r>
            <a:r>
              <a:rPr lang="fr-FR" sz="1200" dirty="0" err="1" smtClean="0"/>
              <a:t>mésovarisque</a:t>
            </a:r>
            <a:r>
              <a:rPr lang="fr-FR" sz="1200" dirty="0" smtClean="0"/>
              <a:t> (390 à 335 MA) car figuré orange. </a:t>
            </a:r>
            <a:endParaRPr lang="fr-FR" sz="1200" dirty="0"/>
          </a:p>
        </p:txBody>
      </p:sp>
      <p:sp>
        <p:nvSpPr>
          <p:cNvPr id="19" name="ZoneTexte 18"/>
          <p:cNvSpPr txBox="1"/>
          <p:nvPr/>
        </p:nvSpPr>
        <p:spPr>
          <a:xfrm>
            <a:off x="6084168" y="188640"/>
            <a:ext cx="252028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smtClean="0"/>
              <a:t>On a un facies « amphibolite »  (traits discontinus) au nord et de « migmatite » (traits ondulés) au sud, contre le granite (ronds blancs) d’âge « 14 » ( 390 – 355 MA)</a:t>
            </a:r>
            <a:endParaRPr lang="fr-FR" sz="1200" dirty="0"/>
          </a:p>
        </p:txBody>
      </p:sp>
      <p:sp>
        <p:nvSpPr>
          <p:cNvPr id="23" name="ZoneTexte 22"/>
          <p:cNvSpPr txBox="1"/>
          <p:nvPr/>
        </p:nvSpPr>
        <p:spPr>
          <a:xfrm>
            <a:off x="6012160" y="3717032"/>
            <a:ext cx="298782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b="1" dirty="0" smtClean="0"/>
              <a:t>A côté on a du granite de la même époque. On passe donc des amphibolites aux migmatites puis au granite qui datent tous du </a:t>
            </a:r>
            <a:r>
              <a:rPr lang="fr-FR" sz="1200" b="1" dirty="0" err="1" smtClean="0"/>
              <a:t>mésovarisque</a:t>
            </a:r>
            <a:r>
              <a:rPr lang="fr-FR" sz="1200" b="1" dirty="0" smtClean="0"/>
              <a:t>. C’est donc la trace d’un épaississement qui a entrainé la fusion de la croute à l’époque. </a:t>
            </a:r>
            <a:endParaRPr lang="fr-FR" sz="1200" b="1" dirty="0"/>
          </a:p>
        </p:txBody>
      </p:sp>
      <p:sp>
        <p:nvSpPr>
          <p:cNvPr id="24" name="ZoneTexte 23"/>
          <p:cNvSpPr txBox="1"/>
          <p:nvPr/>
        </p:nvSpPr>
        <p:spPr>
          <a:xfrm>
            <a:off x="1763688" y="260649"/>
            <a:ext cx="3888432" cy="646331"/>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pic>
        <p:nvPicPr>
          <p:cNvPr id="21" name="Image 20" descr="métamorphisme.jpg">
            <a:extLst>
              <a:ext uri="{FF2B5EF4-FFF2-40B4-BE49-F238E27FC236}">
                <a16:creationId xmlns:a16="http://schemas.microsoft.com/office/drawing/2014/main" xmlns="" id="{32A39AAB-036B-4E99-B67E-17BF3C124A36}"/>
              </a:ext>
            </a:extLst>
          </p:cNvPr>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419872" y="3717032"/>
            <a:ext cx="2338709" cy="1247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Pensées 21"/>
          <p:cNvSpPr/>
          <p:nvPr/>
        </p:nvSpPr>
        <p:spPr>
          <a:xfrm flipH="1">
            <a:off x="323528" y="1700808"/>
            <a:ext cx="1584176" cy="1584176"/>
          </a:xfrm>
          <a:prstGeom prst="cloudCallout">
            <a:avLst>
              <a:gd name="adj1" fmla="val -102617"/>
              <a:gd name="adj2" fmla="val 9141"/>
            </a:avLst>
          </a:prstGeom>
          <a:gradFill>
            <a:gsLst>
              <a:gs pos="0">
                <a:schemeClr val="accent1">
                  <a:tint val="50000"/>
                  <a:satMod val="300000"/>
                  <a:alpha val="9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Puis les traces d’une collision</a:t>
            </a:r>
            <a:endParaRPr lang="fr-FR" dirty="0"/>
          </a:p>
        </p:txBody>
      </p:sp>
    </p:spTree>
    <p:extLst>
      <p:ext uri="{BB962C8B-B14F-4D97-AF65-F5344CB8AC3E}">
        <p14:creationId xmlns:p14="http://schemas.microsoft.com/office/powerpoint/2010/main" xmlns="" val="29668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P spid="9" grpId="0" animBg="1"/>
      <p:bldP spid="12" grpId="0" animBg="1"/>
      <p:bldP spid="13" grpId="0" animBg="1"/>
      <p:bldP spid="14" grpId="0" animBg="1"/>
      <p:bldP spid="15" grpId="0" animBg="1"/>
      <p:bldP spid="16" grpId="0" animBg="1"/>
      <p:bldP spid="18" grpId="0" animBg="1"/>
      <p:bldP spid="19"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B8E0194-4A27-4C8B-B2A8-98DCBE848231}"/>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79512" y="1278052"/>
            <a:ext cx="5688632" cy="3656978"/>
          </a:xfrm>
          <a:prstGeom prst="rect">
            <a:avLst/>
          </a:prstGeom>
        </p:spPr>
      </p:pic>
      <p:pic>
        <p:nvPicPr>
          <p:cNvPr id="7" name="Image 6">
            <a:extLst>
              <a:ext uri="{FF2B5EF4-FFF2-40B4-BE49-F238E27FC236}">
                <a16:creationId xmlns:a16="http://schemas.microsoft.com/office/drawing/2014/main" xmlns="" id="{557AC332-512B-4093-A337-9D15BF2593D6}"/>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228184" y="1278052"/>
            <a:ext cx="2188571" cy="2553334"/>
          </a:xfrm>
          <a:prstGeom prst="rect">
            <a:avLst/>
          </a:prstGeom>
        </p:spPr>
      </p:pic>
      <p:sp>
        <p:nvSpPr>
          <p:cNvPr id="6" name="Rectangle 5">
            <a:extLst>
              <a:ext uri="{FF2B5EF4-FFF2-40B4-BE49-F238E27FC236}">
                <a16:creationId xmlns:a16="http://schemas.microsoft.com/office/drawing/2014/main" xmlns="" id="{3DA66AD4-7323-4B8F-A03A-6189D75B2BF3}"/>
              </a:ext>
            </a:extLst>
          </p:cNvPr>
          <p:cNvSpPr/>
          <p:nvPr/>
        </p:nvSpPr>
        <p:spPr>
          <a:xfrm>
            <a:off x="2411760" y="1556792"/>
            <a:ext cx="1224136" cy="16561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xmlns="" id="{3091DC9B-8B9F-4845-B0AA-AC5B256DE4F4}"/>
              </a:ext>
            </a:extLst>
          </p:cNvPr>
          <p:cNvSpPr txBox="1"/>
          <p:nvPr/>
        </p:nvSpPr>
        <p:spPr>
          <a:xfrm>
            <a:off x="153539" y="938773"/>
            <a:ext cx="2078972" cy="338554"/>
          </a:xfrm>
          <a:prstGeom prst="rect">
            <a:avLst/>
          </a:prstGeom>
          <a:noFill/>
        </p:spPr>
        <p:txBody>
          <a:bodyPr wrap="square" rtlCol="0">
            <a:spAutoFit/>
          </a:bodyPr>
          <a:lstStyle/>
          <a:p>
            <a:r>
              <a:rPr lang="fr-FR" sz="1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CARTE GENERALE</a:t>
            </a:r>
          </a:p>
        </p:txBody>
      </p:sp>
      <p:pic>
        <p:nvPicPr>
          <p:cNvPr id="9" name="Image 7" descr="H:\sauvergarde boulot\SAUVEGARDE 1\clé\M1\UE STU\CB 2014-2015\CB3\légende 2.jpg">
            <a:extLst>
              <a:ext uri="{FF2B5EF4-FFF2-40B4-BE49-F238E27FC236}">
                <a16:creationId xmlns:a16="http://schemas.microsoft.com/office/drawing/2014/main" xmlns="" id="{41ACA1B0-63D2-48A3-B78A-7B853EF0609D}"/>
              </a:ext>
            </a:extLst>
          </p:cNvPr>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113587" y="3986906"/>
            <a:ext cx="2417763"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Espace réservé du contenu 3" descr="H:\sauvergarde boulot\SAUVEGARDE 1\clé\M1\UE STU\CB 2014-2015\CB3\légende 1.jpg">
            <a:extLst>
              <a:ext uri="{FF2B5EF4-FFF2-40B4-BE49-F238E27FC236}">
                <a16:creationId xmlns:a16="http://schemas.microsoft.com/office/drawing/2014/main" xmlns="" id="{01C46DFB-0BB9-4D25-976A-720073025113}"/>
              </a:ext>
            </a:extLst>
          </p:cNvPr>
          <p:cNvPicPr>
            <a:picLocks/>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83568" y="5040866"/>
            <a:ext cx="7417072" cy="1841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 coins arrondis 4">
            <a:extLst>
              <a:ext uri="{FF2B5EF4-FFF2-40B4-BE49-F238E27FC236}">
                <a16:creationId xmlns:a16="http://schemas.microsoft.com/office/drawing/2014/main" xmlns="" id="{21D48F63-25A8-444C-8D7C-7493627830D2}"/>
              </a:ext>
            </a:extLst>
          </p:cNvPr>
          <p:cNvSpPr/>
          <p:nvPr/>
        </p:nvSpPr>
        <p:spPr>
          <a:xfrm>
            <a:off x="6113587" y="5301208"/>
            <a:ext cx="762669"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métamorphisme.jpg">
            <a:extLst>
              <a:ext uri="{FF2B5EF4-FFF2-40B4-BE49-F238E27FC236}">
                <a16:creationId xmlns:a16="http://schemas.microsoft.com/office/drawing/2014/main" xmlns="" id="{32A39AAB-036B-4E99-B67E-17BF3C124A36}"/>
              </a:ext>
            </a:extLst>
          </p:cNvPr>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797629" y="25540"/>
            <a:ext cx="2338709" cy="1247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a:extLst>
              <a:ext uri="{FF2B5EF4-FFF2-40B4-BE49-F238E27FC236}">
                <a16:creationId xmlns:a16="http://schemas.microsoft.com/office/drawing/2014/main" xmlns="" id="{0C2613DD-6F6D-455B-8FE2-B7A1DAE1DBBD}"/>
              </a:ext>
            </a:extLst>
          </p:cNvPr>
          <p:cNvSpPr txBox="1"/>
          <p:nvPr/>
        </p:nvSpPr>
        <p:spPr>
          <a:xfrm>
            <a:off x="3737556" y="918654"/>
            <a:ext cx="2253309" cy="369332"/>
          </a:xfrm>
          <a:prstGeom prst="rect">
            <a:avLst/>
          </a:prstGeom>
          <a:noFill/>
        </p:spPr>
        <p:txBody>
          <a:bodyPr wrap="none" rtlCol="0">
            <a:spAutoFit/>
          </a:bodyPr>
          <a:lstStyle/>
          <a:p>
            <a:r>
              <a:rPr lang="fr-FR" dirty="0"/>
              <a:t>Dévonien-Carbonifère</a:t>
            </a:r>
          </a:p>
        </p:txBody>
      </p:sp>
      <p:sp>
        <p:nvSpPr>
          <p:cNvPr id="13" name="ZoneTexte 12"/>
          <p:cNvSpPr txBox="1"/>
          <p:nvPr/>
        </p:nvSpPr>
        <p:spPr>
          <a:xfrm>
            <a:off x="5580112" y="116632"/>
            <a:ext cx="936104" cy="369332"/>
          </a:xfrm>
          <a:prstGeom prst="rect">
            <a:avLst/>
          </a:prstGeom>
          <a:noFill/>
        </p:spPr>
        <p:txBody>
          <a:bodyPr wrap="square" rtlCol="0">
            <a:spAutoFit/>
          </a:bodyPr>
          <a:lstStyle/>
          <a:p>
            <a:r>
              <a:rPr lang="fr-FR" sz="900" dirty="0" smtClean="0"/>
              <a:t>PNF SVT Paris Janvier 2020</a:t>
            </a:r>
            <a:endParaRPr lang="fr-FR" sz="900" dirty="0"/>
          </a:p>
        </p:txBody>
      </p:sp>
      <p:sp>
        <p:nvSpPr>
          <p:cNvPr id="14" name="ZoneTexte 13"/>
          <p:cNvSpPr txBox="1"/>
          <p:nvPr/>
        </p:nvSpPr>
        <p:spPr>
          <a:xfrm>
            <a:off x="467544" y="188640"/>
            <a:ext cx="3888432" cy="646331"/>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
        <p:nvSpPr>
          <p:cNvPr id="15" name="Pensées 14"/>
          <p:cNvSpPr/>
          <p:nvPr/>
        </p:nvSpPr>
        <p:spPr>
          <a:xfrm>
            <a:off x="2699792" y="1196752"/>
            <a:ext cx="3456384" cy="1224136"/>
          </a:xfrm>
          <a:prstGeom prst="cloudCallout">
            <a:avLst>
              <a:gd name="adj1" fmla="val -51160"/>
              <a:gd name="adj2" fmla="val 24179"/>
            </a:avLst>
          </a:prstGeom>
          <a:gradFill>
            <a:gsLst>
              <a:gs pos="0">
                <a:schemeClr val="accent1">
                  <a:tint val="50000"/>
                  <a:satMod val="300000"/>
                  <a:alpha val="1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Ce pluton de </a:t>
            </a:r>
            <a:r>
              <a:rPr lang="fr-FR" sz="1400" dirty="0" err="1" smtClean="0"/>
              <a:t>leucogranite</a:t>
            </a:r>
            <a:r>
              <a:rPr lang="fr-FR" sz="1400" dirty="0" smtClean="0"/>
              <a:t> recoupe le </a:t>
            </a:r>
            <a:r>
              <a:rPr lang="fr-FR" sz="1400" dirty="0" err="1" smtClean="0"/>
              <a:t>bk</a:t>
            </a:r>
            <a:r>
              <a:rPr lang="fr-FR" sz="1400" dirty="0" smtClean="0"/>
              <a:t> et date du </a:t>
            </a:r>
            <a:r>
              <a:rPr lang="fr-FR" sz="1400" dirty="0" err="1" smtClean="0"/>
              <a:t>néovarisque</a:t>
            </a:r>
            <a:r>
              <a:rPr lang="fr-FR" sz="1400" dirty="0" smtClean="0"/>
              <a:t> (moins de 335 MA)</a:t>
            </a:r>
            <a:endParaRPr lang="fr-FR" sz="1400" dirty="0"/>
          </a:p>
        </p:txBody>
      </p:sp>
    </p:spTree>
    <p:extLst>
      <p:ext uri="{BB962C8B-B14F-4D97-AF65-F5344CB8AC3E}">
        <p14:creationId xmlns:p14="http://schemas.microsoft.com/office/powerpoint/2010/main" xmlns="" val="17364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2"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A156CD3-9E41-4272-9187-A913629C125F}"/>
              </a:ext>
            </a:extLst>
          </p:cNvPr>
          <p:cNvSpPr txBox="1"/>
          <p:nvPr/>
        </p:nvSpPr>
        <p:spPr>
          <a:xfrm>
            <a:off x="4788024" y="1988840"/>
            <a:ext cx="3096344" cy="369332"/>
          </a:xfrm>
          <a:prstGeom prst="rect">
            <a:avLst/>
          </a:prstGeom>
          <a:noFill/>
        </p:spPr>
        <p:txBody>
          <a:bodyPr wrap="square" rtlCol="0">
            <a:spAutoFit/>
          </a:bodyPr>
          <a:lstStyle/>
          <a:p>
            <a:r>
              <a:rPr lang="fr-FR" dirty="0">
                <a:hlinkClick r:id="rId3"/>
              </a:rPr>
              <a:t>Lien vers la présentation SIG </a:t>
            </a:r>
            <a:endParaRPr lang="fr-FR" dirty="0"/>
          </a:p>
        </p:txBody>
      </p:sp>
      <p:pic>
        <p:nvPicPr>
          <p:cNvPr id="3" name="Image 2">
            <a:hlinkClick r:id="rId3"/>
            <a:extLst>
              <a:ext uri="{FF2B5EF4-FFF2-40B4-BE49-F238E27FC236}">
                <a16:creationId xmlns:a16="http://schemas.microsoft.com/office/drawing/2014/main" xmlns="" id="{F9EC16E3-3B38-400C-BEBB-65EE2946D5E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69776" y="2490726"/>
            <a:ext cx="8604448" cy="3746586"/>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xmlns="" id="{B9E91CC0-27CD-4B7E-96FB-4E4C35BA80F7}"/>
              </a:ext>
            </a:extLst>
          </p:cNvPr>
          <p:cNvSpPr txBox="1"/>
          <p:nvPr/>
        </p:nvSpPr>
        <p:spPr>
          <a:xfrm>
            <a:off x="395536" y="260648"/>
            <a:ext cx="8136904" cy="1323439"/>
          </a:xfrm>
          <a:prstGeom prst="rect">
            <a:avLst/>
          </a:prstGeom>
          <a:noFill/>
        </p:spPr>
        <p:txBody>
          <a:bodyPr wrap="square" rtlCol="0">
            <a:spAutoFit/>
          </a:bodyPr>
          <a:lstStyle/>
          <a:p>
            <a:pPr algn="just"/>
            <a:r>
              <a:rPr lang="fr-FR" sz="2000" b="1" dirty="0">
                <a:solidFill>
                  <a:srgbClr val="0070C0"/>
                </a:solidFill>
              </a:rPr>
              <a:t>Apport des outils SIG à la cartographie géologique : collecter des observations de terrain afin de reconstituer une orogénèse</a:t>
            </a:r>
          </a:p>
          <a:p>
            <a:pPr algn="just"/>
            <a:endParaRPr lang="fr-FR" sz="2000" b="1" dirty="0">
              <a:solidFill>
                <a:srgbClr val="0070C0"/>
              </a:solidFill>
            </a:endParaRPr>
          </a:p>
          <a:p>
            <a:pPr algn="r"/>
            <a:r>
              <a:rPr lang="fr-FR" b="1" dirty="0">
                <a:solidFill>
                  <a:srgbClr val="0070C0"/>
                </a:solidFill>
              </a:rPr>
              <a:t>Un exemple en BCPST </a:t>
            </a:r>
          </a:p>
        </p:txBody>
      </p:sp>
      <p:sp>
        <p:nvSpPr>
          <p:cNvPr id="5" name="ZoneTexte 4"/>
          <p:cNvSpPr txBox="1"/>
          <p:nvPr/>
        </p:nvSpPr>
        <p:spPr>
          <a:xfrm>
            <a:off x="323528" y="6237312"/>
            <a:ext cx="2952328" cy="369332"/>
          </a:xfrm>
          <a:prstGeom prst="rect">
            <a:avLst/>
          </a:prstGeom>
          <a:noFill/>
        </p:spPr>
        <p:txBody>
          <a:bodyPr wrap="square" rtlCol="0">
            <a:spAutoFit/>
          </a:bodyPr>
          <a:lstStyle/>
          <a:p>
            <a:r>
              <a:rPr lang="fr-FR" smtClean="0"/>
              <a:t>PNF </a:t>
            </a:r>
            <a:r>
              <a:rPr lang="fr-FR" dirty="0" smtClean="0"/>
              <a:t>SVT Paris Janvier 2020</a:t>
            </a:r>
            <a:endParaRPr lang="fr-FR" dirty="0"/>
          </a:p>
        </p:txBody>
      </p:sp>
    </p:spTree>
    <p:extLst>
      <p:ext uri="{BB962C8B-B14F-4D97-AF65-F5344CB8AC3E}">
        <p14:creationId xmlns:p14="http://schemas.microsoft.com/office/powerpoint/2010/main" xmlns="" val="16773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929" y="837521"/>
            <a:ext cx="6768752" cy="646331"/>
          </a:xfrm>
          <a:prstGeom prst="rect">
            <a:avLst/>
          </a:prstGeom>
          <a:noFill/>
        </p:spPr>
        <p:txBody>
          <a:bodyPr wrap="square" rtlCol="0">
            <a:spAutoFit/>
          </a:bodyPr>
          <a:lstStyle/>
          <a:p>
            <a:pPr algn="ctr"/>
            <a:r>
              <a:rPr lang="fr-FR" dirty="0"/>
              <a:t>La </a:t>
            </a:r>
            <a:r>
              <a:rPr lang="fr-FR" b="1" dirty="0"/>
              <a:t>carte géologique de la France au millionième </a:t>
            </a:r>
            <a:r>
              <a:rPr lang="fr-FR" dirty="0"/>
              <a:t>est un outils riche de reconstitution d’histoires géologiques/orogéniques…</a:t>
            </a:r>
          </a:p>
        </p:txBody>
      </p:sp>
      <p:sp>
        <p:nvSpPr>
          <p:cNvPr id="3" name="ZoneTexte 2"/>
          <p:cNvSpPr txBox="1"/>
          <p:nvPr/>
        </p:nvSpPr>
        <p:spPr>
          <a:xfrm>
            <a:off x="650354" y="1667708"/>
            <a:ext cx="7843903" cy="923330"/>
          </a:xfrm>
          <a:prstGeom prst="rect">
            <a:avLst/>
          </a:prstGeom>
          <a:noFill/>
        </p:spPr>
        <p:txBody>
          <a:bodyPr wrap="square" rtlCol="0">
            <a:spAutoFit/>
          </a:bodyPr>
          <a:lstStyle/>
          <a:p>
            <a:pPr algn="ctr"/>
            <a:r>
              <a:rPr lang="fr-FR" dirty="0"/>
              <a:t>…mais doit, pour cela, être </a:t>
            </a:r>
            <a:r>
              <a:rPr lang="fr-FR" b="1" dirty="0"/>
              <a:t>complétée par d’autres informations </a:t>
            </a:r>
            <a:r>
              <a:rPr lang="fr-FR" dirty="0"/>
              <a:t>: </a:t>
            </a:r>
          </a:p>
          <a:p>
            <a:pPr algn="ctr"/>
            <a:r>
              <a:rPr lang="fr-FR" dirty="0"/>
              <a:t>images issues du terrain (vues 3D, vues aériennes, vidéos) données géophysiques, animations =&gt; les </a:t>
            </a:r>
            <a:r>
              <a:rPr lang="fr-FR" b="1" dirty="0"/>
              <a:t>SIG </a:t>
            </a:r>
            <a:r>
              <a:rPr lang="fr-FR" dirty="0"/>
              <a:t>sont alors un outils de choix…</a:t>
            </a:r>
          </a:p>
        </p:txBody>
      </p:sp>
      <p:sp>
        <p:nvSpPr>
          <p:cNvPr id="6" name="ZoneTexte 5">
            <a:extLst>
              <a:ext uri="{FF2B5EF4-FFF2-40B4-BE49-F238E27FC236}">
                <a16:creationId xmlns:a16="http://schemas.microsoft.com/office/drawing/2014/main" xmlns="" id="{902F98E2-20C5-4041-A8E7-CD4771D0CFD9}"/>
              </a:ext>
            </a:extLst>
          </p:cNvPr>
          <p:cNvSpPr txBox="1"/>
          <p:nvPr/>
        </p:nvSpPr>
        <p:spPr>
          <a:xfrm>
            <a:off x="1218659" y="332656"/>
            <a:ext cx="6768752" cy="369332"/>
          </a:xfrm>
          <a:prstGeom prst="rect">
            <a:avLst/>
          </a:prstGeom>
          <a:noFill/>
        </p:spPr>
        <p:txBody>
          <a:bodyPr wrap="square" rtlCol="0">
            <a:spAutoFit/>
          </a:bodyPr>
          <a:lstStyle/>
          <a:p>
            <a:pPr algn="ctr"/>
            <a:r>
              <a:rPr lang="fr-FR" b="1" dirty="0"/>
              <a:t>BILAN</a:t>
            </a:r>
            <a:r>
              <a:rPr lang="fr-FR" dirty="0"/>
              <a:t> :</a:t>
            </a:r>
          </a:p>
        </p:txBody>
      </p:sp>
      <p:sp>
        <p:nvSpPr>
          <p:cNvPr id="5" name="ZoneTexte 4">
            <a:extLst>
              <a:ext uri="{FF2B5EF4-FFF2-40B4-BE49-F238E27FC236}">
                <a16:creationId xmlns:a16="http://schemas.microsoft.com/office/drawing/2014/main" xmlns="" id="{E87F0774-B13E-40E7-8A4B-5C8286315D67}"/>
              </a:ext>
            </a:extLst>
          </p:cNvPr>
          <p:cNvSpPr txBox="1"/>
          <p:nvPr/>
        </p:nvSpPr>
        <p:spPr>
          <a:xfrm>
            <a:off x="215821" y="2736658"/>
            <a:ext cx="8712968" cy="646331"/>
          </a:xfrm>
          <a:prstGeom prst="rect">
            <a:avLst/>
          </a:prstGeom>
          <a:noFill/>
        </p:spPr>
        <p:txBody>
          <a:bodyPr wrap="square" rtlCol="0">
            <a:spAutoFit/>
          </a:bodyPr>
          <a:lstStyle/>
          <a:p>
            <a:pPr algn="ctr"/>
            <a:r>
              <a:rPr lang="fr-FR" dirty="0"/>
              <a:t>…cela permet (1) une </a:t>
            </a:r>
            <a:r>
              <a:rPr lang="fr-FR" b="1" dirty="0"/>
              <a:t>hiérarchisation</a:t>
            </a:r>
            <a:r>
              <a:rPr lang="fr-FR" dirty="0"/>
              <a:t> des informations, (2) une </a:t>
            </a:r>
            <a:r>
              <a:rPr lang="fr-FR" b="1" dirty="0"/>
              <a:t>interprétation </a:t>
            </a:r>
            <a:r>
              <a:rPr lang="fr-FR" dirty="0"/>
              <a:t>des objets, (3) une appréhension des différentes </a:t>
            </a:r>
            <a:r>
              <a:rPr lang="fr-FR" b="1" dirty="0"/>
              <a:t>échelles</a:t>
            </a:r>
            <a:r>
              <a:rPr lang="fr-FR" dirty="0"/>
              <a:t> d’étude, (4) un passage facilité </a:t>
            </a:r>
            <a:r>
              <a:rPr lang="fr-FR" b="1" dirty="0"/>
              <a:t>2D/3D</a:t>
            </a:r>
          </a:p>
        </p:txBody>
      </p:sp>
      <p:sp>
        <p:nvSpPr>
          <p:cNvPr id="4" name="ZoneTexte 3">
            <a:extLst>
              <a:ext uri="{FF2B5EF4-FFF2-40B4-BE49-F238E27FC236}">
                <a16:creationId xmlns:a16="http://schemas.microsoft.com/office/drawing/2014/main" xmlns="" id="{487EFEF1-9969-4C00-8D26-BC993C94C64C}"/>
              </a:ext>
            </a:extLst>
          </p:cNvPr>
          <p:cNvSpPr txBox="1"/>
          <p:nvPr/>
        </p:nvSpPr>
        <p:spPr>
          <a:xfrm>
            <a:off x="1394983" y="4625397"/>
            <a:ext cx="6416103" cy="923330"/>
          </a:xfrm>
          <a:prstGeom prst="rect">
            <a:avLst/>
          </a:prstGeom>
          <a:noFill/>
        </p:spPr>
        <p:txBody>
          <a:bodyPr wrap="square" rtlCol="0">
            <a:spAutoFit/>
          </a:bodyPr>
          <a:lstStyle/>
          <a:p>
            <a:pPr algn="ctr"/>
            <a:r>
              <a:rPr lang="fr-FR" dirty="0"/>
              <a:t>Une étude de la carte est toujours au service de la reconstitution </a:t>
            </a:r>
            <a:r>
              <a:rPr lang="fr-FR" b="1" dirty="0"/>
              <a:t>de l’histoire géologique</a:t>
            </a:r>
            <a:r>
              <a:rPr lang="fr-FR" dirty="0"/>
              <a:t> d’une région </a:t>
            </a:r>
          </a:p>
          <a:p>
            <a:pPr algn="ctr"/>
            <a:r>
              <a:rPr lang="fr-FR" dirty="0"/>
              <a:t>(de l’objet à l ’évènements géologiques </a:t>
            </a:r>
            <a:r>
              <a:rPr lang="fr-FR" b="1" dirty="0"/>
              <a:t>datés</a:t>
            </a:r>
            <a:r>
              <a:rPr lang="fr-FR" dirty="0"/>
              <a:t>).</a:t>
            </a:r>
          </a:p>
        </p:txBody>
      </p:sp>
      <p:sp>
        <p:nvSpPr>
          <p:cNvPr id="8" name="ZoneTexte 7">
            <a:extLst>
              <a:ext uri="{FF2B5EF4-FFF2-40B4-BE49-F238E27FC236}">
                <a16:creationId xmlns:a16="http://schemas.microsoft.com/office/drawing/2014/main" xmlns="" id="{5B449847-0B4B-4B39-9CDA-EC357D3AEA5D}"/>
              </a:ext>
            </a:extLst>
          </p:cNvPr>
          <p:cNvSpPr txBox="1"/>
          <p:nvPr/>
        </p:nvSpPr>
        <p:spPr>
          <a:xfrm>
            <a:off x="215821" y="3740839"/>
            <a:ext cx="8712968" cy="646331"/>
          </a:xfrm>
          <a:prstGeom prst="rect">
            <a:avLst/>
          </a:prstGeom>
          <a:noFill/>
        </p:spPr>
        <p:txBody>
          <a:bodyPr wrap="square" rtlCol="0">
            <a:spAutoFit/>
          </a:bodyPr>
          <a:lstStyle/>
          <a:p>
            <a:pPr algn="ctr"/>
            <a:r>
              <a:rPr lang="fr-FR" dirty="0"/>
              <a:t>Après l’interprétation d’un objet (structure, roche) le retour à la carte permet de faire une « cartographie de l’évènement » et donc une </a:t>
            </a:r>
            <a:r>
              <a:rPr lang="fr-FR" b="1" dirty="0"/>
              <a:t>généralisation</a:t>
            </a:r>
            <a:r>
              <a:rPr lang="fr-FR" dirty="0"/>
              <a:t> du processus. </a:t>
            </a:r>
          </a:p>
        </p:txBody>
      </p:sp>
      <p:sp>
        <p:nvSpPr>
          <p:cNvPr id="9" name="ZoneTexte 8"/>
          <p:cNvSpPr txBox="1"/>
          <p:nvPr/>
        </p:nvSpPr>
        <p:spPr>
          <a:xfrm>
            <a:off x="323528" y="6237312"/>
            <a:ext cx="2952328" cy="369332"/>
          </a:xfrm>
          <a:prstGeom prst="rect">
            <a:avLst/>
          </a:prstGeom>
          <a:noFill/>
        </p:spPr>
        <p:txBody>
          <a:bodyPr wrap="square" rtlCol="0">
            <a:spAutoFit/>
          </a:bodyPr>
          <a:lstStyle/>
          <a:p>
            <a:r>
              <a:rPr lang="fr-FR" dirty="0" smtClean="0"/>
              <a:t>PNF SVT Paris Janvier 2020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44825"/>
            <a:ext cx="7772400" cy="1755626"/>
          </a:xfrm>
        </p:spPr>
        <p:txBody>
          <a:bodyPr>
            <a:normAutofit fontScale="90000"/>
          </a:bodyPr>
          <a:lstStyle/>
          <a:p>
            <a:r>
              <a:rPr lang="fr-FR" dirty="0" smtClean="0"/>
              <a:t>D’autres exemples tirés de la conférence de JM </a:t>
            </a:r>
            <a:r>
              <a:rPr lang="fr-FR" dirty="0" err="1" smtClean="0"/>
              <a:t>Lardeaux</a:t>
            </a:r>
            <a:r>
              <a:rPr lang="fr-FR" dirty="0" smtClean="0"/>
              <a:t> (université de Nice)</a:t>
            </a:r>
            <a:endParaRPr lang="fr-FR" dirty="0"/>
          </a:p>
        </p:txBody>
      </p:sp>
      <p:sp>
        <p:nvSpPr>
          <p:cNvPr id="3" name="Sous-titre 2"/>
          <p:cNvSpPr>
            <a:spLocks noGrp="1"/>
          </p:cNvSpPr>
          <p:nvPr>
            <p:ph type="subTitle" idx="1"/>
          </p:nvPr>
        </p:nvSpPr>
        <p:spPr/>
        <p:txBody>
          <a:bodyPr>
            <a:normAutofit fontScale="85000" lnSpcReduction="10000"/>
          </a:bodyPr>
          <a:lstStyle/>
          <a:p>
            <a:r>
              <a:rPr lang="fr-FR" dirty="0" smtClean="0">
                <a:hlinkClick r:id="rId2"/>
              </a:rPr>
              <a:t>https://planet-terre.ens-lyon.fr/article/geologie-France-Lardeaux.xml</a:t>
            </a:r>
            <a:endParaRPr lang="fr-FR" dirty="0" smtClean="0"/>
          </a:p>
          <a:p>
            <a:r>
              <a:rPr lang="fr-FR" dirty="0" smtClean="0"/>
              <a:t>Voir aussi les spécimens des manuels de Tale Spé SVT</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Exemple d’une conséquence de la collision continentale</a:t>
            </a:r>
            <a:endParaRPr lang="fr-FR" sz="3200" dirty="0"/>
          </a:p>
        </p:txBody>
      </p:sp>
      <p:sp>
        <p:nvSpPr>
          <p:cNvPr id="4" name="Espace réservé du contenu 3"/>
          <p:cNvSpPr>
            <a:spLocks noGrp="1"/>
          </p:cNvSpPr>
          <p:nvPr>
            <p:ph sz="half" idx="1"/>
          </p:nvPr>
        </p:nvSpPr>
        <p:spPr/>
        <p:txBody>
          <a:bodyPr/>
          <a:lstStyle/>
          <a:p>
            <a:r>
              <a:rPr lang="fr-FR" dirty="0" smtClean="0"/>
              <a:t>Comment interpréter la présence d’une grande plaine de molasse à l’Ouest du pourtour des Alpes occidentales?</a:t>
            </a:r>
            <a:endParaRPr lang="fr-FR" dirty="0"/>
          </a:p>
        </p:txBody>
      </p:sp>
      <p:pic>
        <p:nvPicPr>
          <p:cNvPr id="4098"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bwMode="auto">
          <a:xfrm>
            <a:off x="4788024" y="2204864"/>
            <a:ext cx="4038600" cy="3381581"/>
          </a:xfrm>
          <a:prstGeom prst="rect">
            <a:avLst/>
          </a:prstGeom>
          <a:noFill/>
          <a:ln w="9525">
            <a:noFill/>
            <a:miter lim="800000"/>
            <a:headEnd/>
            <a:tailEnd/>
          </a:ln>
        </p:spPr>
      </p:pic>
      <p:sp>
        <p:nvSpPr>
          <p:cNvPr id="9" name="Pensées 8"/>
          <p:cNvSpPr/>
          <p:nvPr/>
        </p:nvSpPr>
        <p:spPr>
          <a:xfrm>
            <a:off x="5220072" y="1916832"/>
            <a:ext cx="1944216" cy="10801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Plaine molassique</a:t>
            </a:r>
            <a:endParaRPr lang="fr-FR" dirty="0"/>
          </a:p>
        </p:txBody>
      </p:sp>
      <p:sp>
        <p:nvSpPr>
          <p:cNvPr id="11" name="ZoneTexte 10"/>
          <p:cNvSpPr txBox="1"/>
          <p:nvPr/>
        </p:nvSpPr>
        <p:spPr>
          <a:xfrm>
            <a:off x="683568" y="4149080"/>
            <a:ext cx="3096344" cy="923330"/>
          </a:xfrm>
          <a:prstGeom prst="rect">
            <a:avLst/>
          </a:prstGeom>
          <a:noFill/>
        </p:spPr>
        <p:txBody>
          <a:bodyPr wrap="square" rtlCol="0">
            <a:spAutoFit/>
          </a:bodyPr>
          <a:lstStyle/>
          <a:p>
            <a:r>
              <a:rPr lang="fr-FR" dirty="0" smtClean="0"/>
              <a:t>Voir le site « </a:t>
            </a:r>
            <a:r>
              <a:rPr lang="fr-FR" dirty="0" err="1" smtClean="0"/>
              <a:t>eduterre</a:t>
            </a:r>
            <a:r>
              <a:rPr lang="fr-FR" dirty="0" smtClean="0"/>
              <a:t> » </a:t>
            </a:r>
          </a:p>
          <a:p>
            <a:r>
              <a:rPr lang="fr-FR" dirty="0" smtClean="0"/>
              <a:t>Images issues de la conférence de Jean-Marc </a:t>
            </a:r>
            <a:r>
              <a:rPr lang="fr-FR" dirty="0" err="1" smtClean="0"/>
              <a:t>Lardeaux</a:t>
            </a:r>
            <a:endParaRPr lang="fr-FR" dirty="0"/>
          </a:p>
        </p:txBody>
      </p:sp>
      <p:sp>
        <p:nvSpPr>
          <p:cNvPr id="7" name="ZoneTexte 6"/>
          <p:cNvSpPr txBox="1"/>
          <p:nvPr/>
        </p:nvSpPr>
        <p:spPr>
          <a:xfrm>
            <a:off x="6372200" y="836712"/>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de la collision continentale: la notion de bassin flexural</a:t>
            </a:r>
            <a:endParaRPr lang="fr-FR" dirty="0"/>
          </a:p>
        </p:txBody>
      </p:sp>
      <p:pic>
        <p:nvPicPr>
          <p:cNvPr id="2050" name="Picture 2" descr="D:\Documents\Formation et inspections\Inspection\FF\Reforme bac\JDI\2020\geologie-France-Lardeaux\Images\img11.jpg"/>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827584" y="1556792"/>
            <a:ext cx="5798773" cy="4349080"/>
          </a:xfrm>
          <a:prstGeom prst="rect">
            <a:avLst/>
          </a:prstGeom>
          <a:noFill/>
        </p:spPr>
      </p:pic>
      <p:sp>
        <p:nvSpPr>
          <p:cNvPr id="4" name="ZoneTexte 3"/>
          <p:cNvSpPr txBox="1"/>
          <p:nvPr/>
        </p:nvSpPr>
        <p:spPr>
          <a:xfrm>
            <a:off x="6551712" y="1556792"/>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
        <p:nvSpPr>
          <p:cNvPr id="5" name="Pensées 4"/>
          <p:cNvSpPr/>
          <p:nvPr/>
        </p:nvSpPr>
        <p:spPr>
          <a:xfrm>
            <a:off x="5508104" y="1700808"/>
            <a:ext cx="3240360" cy="3096344"/>
          </a:xfrm>
          <a:prstGeom prst="cloudCallout">
            <a:avLst>
              <a:gd name="adj1" fmla="val -80143"/>
              <a:gd name="adj2" fmla="val -10287"/>
            </a:avLst>
          </a:prstGeom>
          <a:gradFill>
            <a:gsLst>
              <a:gs pos="0">
                <a:schemeClr val="accent1">
                  <a:tint val="50000"/>
                  <a:satMod val="300000"/>
                  <a:alpha val="1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r>
              <a:rPr lang="fr-FR" sz="1400" dirty="0" smtClean="0"/>
              <a:t>La plaine molassique de Genève jusqu’à la vallée du Rhône peut être interprétée comme la trace d’un bassin flexural : ce ne sont pas les terrains qui « montent » sur les autres (nappes de charriage) mais surtout les autres qui passent en dessous des nappes!</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de la disparition de l’océan alpin</a:t>
            </a:r>
            <a:endParaRPr lang="fr-FR" dirty="0"/>
          </a:p>
        </p:txBody>
      </p:sp>
      <p:sp>
        <p:nvSpPr>
          <p:cNvPr id="3" name="Espace réservé du contenu 2"/>
          <p:cNvSpPr>
            <a:spLocks noGrp="1"/>
          </p:cNvSpPr>
          <p:nvPr>
            <p:ph sz="half" idx="2"/>
          </p:nvPr>
        </p:nvSpPr>
        <p:spPr/>
        <p:txBody>
          <a:bodyPr/>
          <a:lstStyle/>
          <a:p>
            <a:r>
              <a:rPr lang="fr-FR" dirty="0" smtClean="0"/>
              <a:t>Peut-on retrouver des traces de la subduction (et de l’</a:t>
            </a:r>
            <a:r>
              <a:rPr lang="fr-FR" dirty="0" err="1" smtClean="0"/>
              <a:t>obduction</a:t>
            </a:r>
            <a:r>
              <a:rPr lang="fr-FR" dirty="0" smtClean="0"/>
              <a:t>) de l’océan alpin?</a:t>
            </a:r>
            <a:endParaRPr lang="fr-FR" dirty="0"/>
          </a:p>
        </p:txBody>
      </p:sp>
      <p:sp>
        <p:nvSpPr>
          <p:cNvPr id="6" name="Espace réservé du texte 5"/>
          <p:cNvSpPr>
            <a:spLocks noGrp="1"/>
          </p:cNvSpPr>
          <p:nvPr>
            <p:ph type="body" sz="quarter" idx="3"/>
          </p:nvPr>
        </p:nvSpPr>
        <p:spPr>
          <a:xfrm>
            <a:off x="4427984" y="2132856"/>
            <a:ext cx="4041775" cy="639762"/>
          </a:xfrm>
        </p:spPr>
        <p:txBody>
          <a:bodyPr/>
          <a:lstStyle/>
          <a:p>
            <a:r>
              <a:rPr lang="fr-FR" dirty="0" smtClean="0"/>
              <a:t>Légende utilisée:</a:t>
            </a:r>
            <a:endParaRPr lang="fr-FR" dirty="0"/>
          </a:p>
        </p:txBody>
      </p:sp>
      <p:pic>
        <p:nvPicPr>
          <p:cNvPr id="8" name="Espace réservé du contenu 7" descr="DSC_0216.JPG"/>
          <p:cNvPicPr>
            <a:picLocks noGrp="1" noChangeAspect="1"/>
          </p:cNvPicPr>
          <p:nvPr>
            <p:ph sz="quarter" idx="4"/>
          </p:nvPr>
        </p:nvPicPr>
        <p:blipFill>
          <a:blip r:embed="rId3" cstate="email">
            <a:lum bright="30000"/>
            <a:extLst>
              <a:ext uri="{28A0092B-C50C-407E-A947-70E740481C1C}">
                <a14:useLocalDpi xmlns:a14="http://schemas.microsoft.com/office/drawing/2010/main" xmlns=""/>
              </a:ext>
            </a:extLst>
          </a:blip>
          <a:stretch>
            <a:fillRect/>
          </a:stretch>
        </p:blipFill>
        <p:spPr>
          <a:xfrm>
            <a:off x="2915816" y="3389088"/>
            <a:ext cx="6057726" cy="3407470"/>
          </a:xfrm>
        </p:spPr>
      </p:pic>
      <p:sp>
        <p:nvSpPr>
          <p:cNvPr id="7" name="ZoneTexte 6"/>
          <p:cNvSpPr txBox="1"/>
          <p:nvPr/>
        </p:nvSpPr>
        <p:spPr>
          <a:xfrm>
            <a:off x="6300192" y="1268760"/>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96" y="6804"/>
            <a:ext cx="8229600" cy="597913"/>
          </a:xfrm>
        </p:spPr>
        <p:txBody>
          <a:bodyPr>
            <a:normAutofit fontScale="90000"/>
          </a:bodyPr>
          <a:lstStyle/>
          <a:p>
            <a:r>
              <a:rPr lang="fr-FR" dirty="0" smtClean="0"/>
              <a:t>Exemple des ophiolites</a:t>
            </a:r>
            <a:endParaRPr lang="fr-FR" dirty="0"/>
          </a:p>
        </p:txBody>
      </p:sp>
      <p:sp>
        <p:nvSpPr>
          <p:cNvPr id="3" name="Espace réservé du contenu 2"/>
          <p:cNvSpPr>
            <a:spLocks noGrp="1"/>
          </p:cNvSpPr>
          <p:nvPr>
            <p:ph sz="half" idx="1"/>
          </p:nvPr>
        </p:nvSpPr>
        <p:spPr>
          <a:xfrm>
            <a:off x="29344" y="955265"/>
            <a:ext cx="4038600" cy="4525963"/>
          </a:xfrm>
        </p:spPr>
        <p:txBody>
          <a:bodyPr>
            <a:normAutofit lnSpcReduction="10000"/>
          </a:bodyPr>
          <a:lstStyle/>
          <a:p>
            <a:r>
              <a:rPr lang="fr-FR" dirty="0" smtClean="0"/>
              <a:t>On peut repérer les traces de l’océan Alpin sur la carte au millionième…</a:t>
            </a:r>
          </a:p>
          <a:p>
            <a:r>
              <a:rPr lang="fr-FR" dirty="0" smtClean="0"/>
              <a:t>Ophiolite du </a:t>
            </a:r>
            <a:r>
              <a:rPr lang="fr-FR" dirty="0" err="1" smtClean="0"/>
              <a:t>Chenaillet</a:t>
            </a:r>
            <a:endParaRPr lang="fr-FR" dirty="0" smtClean="0"/>
          </a:p>
          <a:p>
            <a:r>
              <a:rPr lang="fr-FR" dirty="0" err="1" smtClean="0"/>
              <a:t>Métagabbro</a:t>
            </a:r>
            <a:r>
              <a:rPr lang="fr-FR" dirty="0" smtClean="0"/>
              <a:t> de la vallée du Guil</a:t>
            </a:r>
          </a:p>
          <a:p>
            <a:r>
              <a:rPr lang="fr-FR" dirty="0" smtClean="0"/>
              <a:t>Facies Eclogite du mont Viso</a:t>
            </a:r>
          </a:p>
          <a:p>
            <a:r>
              <a:rPr lang="fr-FR" dirty="0" err="1" smtClean="0"/>
              <a:t>Coesite</a:t>
            </a:r>
            <a:r>
              <a:rPr lang="fr-FR" dirty="0" smtClean="0"/>
              <a:t> de Dora </a:t>
            </a:r>
            <a:r>
              <a:rPr lang="fr-FR" dirty="0" err="1" smtClean="0"/>
              <a:t>Meira</a:t>
            </a:r>
            <a:endParaRPr lang="fr-FR" dirty="0"/>
          </a:p>
        </p:txBody>
      </p:sp>
      <p:pic>
        <p:nvPicPr>
          <p:cNvPr id="3075" name="Picture 3" descr="D:\Documents\Formation et inspections\Inspection\FF\Reforme bac\JDI\2020\geologie-France-Lardeaux\Images\img21.jpg"/>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bwMode="auto">
          <a:xfrm>
            <a:off x="4026642" y="1700809"/>
            <a:ext cx="4896544" cy="3672408"/>
          </a:xfrm>
          <a:prstGeom prst="rect">
            <a:avLst/>
          </a:prstGeom>
          <a:noFill/>
        </p:spPr>
      </p:pic>
      <p:cxnSp>
        <p:nvCxnSpPr>
          <p:cNvPr id="8" name="Connecteur droit avec flèche 7"/>
          <p:cNvCxnSpPr/>
          <p:nvPr/>
        </p:nvCxnSpPr>
        <p:spPr>
          <a:xfrm>
            <a:off x="3779912" y="2852935"/>
            <a:ext cx="2716045" cy="11521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691680" y="3717032"/>
            <a:ext cx="511256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187624" y="4521896"/>
            <a:ext cx="6048672" cy="2752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3779912" y="4869160"/>
            <a:ext cx="3888432" cy="974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495957" y="764704"/>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
        <p:nvSpPr>
          <p:cNvPr id="10" name="Rectangle à coins arrondis 9"/>
          <p:cNvSpPr/>
          <p:nvPr/>
        </p:nvSpPr>
        <p:spPr>
          <a:xfrm>
            <a:off x="179512" y="5385992"/>
            <a:ext cx="8743674" cy="1423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Chenaillet : couleur verte, « </a:t>
            </a:r>
            <a:r>
              <a:rPr lang="fr-FR" dirty="0" err="1" smtClean="0"/>
              <a:t>oph</a:t>
            </a:r>
            <a:r>
              <a:rPr lang="fr-FR" dirty="0" smtClean="0"/>
              <a:t> » sans figuré particulier </a:t>
            </a:r>
            <a:r>
              <a:rPr lang="fr-FR" dirty="0" smtClean="0">
                <a:sym typeface="Wingdings" pitchFamily="2" charset="2"/>
              </a:rPr>
              <a:t> pas de métamorphisme. </a:t>
            </a:r>
          </a:p>
          <a:p>
            <a:r>
              <a:rPr lang="fr-FR" dirty="0" smtClean="0">
                <a:sym typeface="Wingdings" pitchFamily="2" charset="2"/>
              </a:rPr>
              <a:t>Vallée du Guil : traits bleus (âge alpin) continus donc type « schiste bleu basse température ». </a:t>
            </a:r>
          </a:p>
          <a:p>
            <a:r>
              <a:rPr lang="fr-FR" dirty="0" smtClean="0">
                <a:sym typeface="Wingdings" pitchFamily="2" charset="2"/>
              </a:rPr>
              <a:t>Mont Viso : figuré rond (facies éclogite) </a:t>
            </a:r>
          </a:p>
          <a:p>
            <a:r>
              <a:rPr lang="fr-FR" dirty="0" smtClean="0">
                <a:sym typeface="Wingdings" pitchFamily="2" charset="2"/>
              </a:rPr>
              <a:t>Dora </a:t>
            </a:r>
            <a:r>
              <a:rPr lang="fr-FR" dirty="0" err="1" smtClean="0">
                <a:sym typeface="Wingdings" pitchFamily="2" charset="2"/>
              </a:rPr>
              <a:t>Maira</a:t>
            </a:r>
            <a:r>
              <a:rPr lang="fr-FR" dirty="0" smtClean="0">
                <a:sym typeface="Wingdings" pitchFamily="2" charset="2"/>
              </a:rPr>
              <a:t> : étoiles (« flocons ») montrant la Coésite.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des ophiolites</a:t>
            </a:r>
            <a:endParaRPr lang="fr-FR" dirty="0"/>
          </a:p>
        </p:txBody>
      </p:sp>
      <p:sp>
        <p:nvSpPr>
          <p:cNvPr id="3" name="Espace réservé du contenu 2"/>
          <p:cNvSpPr>
            <a:spLocks noGrp="1"/>
          </p:cNvSpPr>
          <p:nvPr>
            <p:ph sz="half" idx="1"/>
          </p:nvPr>
        </p:nvSpPr>
        <p:spPr>
          <a:xfrm>
            <a:off x="107504" y="1600200"/>
            <a:ext cx="4388296" cy="4133055"/>
          </a:xfrm>
        </p:spPr>
        <p:txBody>
          <a:bodyPr>
            <a:normAutofit lnSpcReduction="10000"/>
          </a:bodyPr>
          <a:lstStyle/>
          <a:p>
            <a:pPr marL="0" indent="0">
              <a:buNone/>
            </a:pPr>
            <a:r>
              <a:rPr lang="fr-FR" dirty="0" smtClean="0"/>
              <a:t>Au niveau du </a:t>
            </a:r>
            <a:r>
              <a:rPr lang="fr-FR" b="1" dirty="0" smtClean="0"/>
              <a:t>Chenaillet</a:t>
            </a:r>
            <a:r>
              <a:rPr lang="fr-FR" dirty="0" smtClean="0"/>
              <a:t> on trouve </a:t>
            </a:r>
            <a:r>
              <a:rPr lang="fr-FR" dirty="0"/>
              <a:t>d</a:t>
            </a:r>
            <a:r>
              <a:rPr lang="fr-FR" dirty="0" smtClean="0"/>
              <a:t>es </a:t>
            </a:r>
            <a:r>
              <a:rPr lang="fr-FR" b="1" dirty="0" smtClean="0"/>
              <a:t>méta-gabbros à auréoles de hornblende autour des pyroxènes </a:t>
            </a:r>
            <a:r>
              <a:rPr lang="fr-FR" dirty="0"/>
              <a:t>=</a:t>
            </a:r>
            <a:r>
              <a:rPr lang="fr-FR" dirty="0" smtClean="0"/>
              <a:t> (hydratation par </a:t>
            </a:r>
            <a:r>
              <a:rPr lang="fr-FR" b="1" dirty="0" smtClean="0"/>
              <a:t>métamorphisme </a:t>
            </a:r>
            <a:r>
              <a:rPr lang="fr-FR" b="1" dirty="0"/>
              <a:t>hydrothermal </a:t>
            </a:r>
            <a:r>
              <a:rPr lang="fr-FR" dirty="0" smtClean="0"/>
              <a:t>lors de l'éloignement et le refroidissement de la plaque)</a:t>
            </a:r>
            <a:endParaRPr lang="fr-FR" dirty="0"/>
          </a:p>
        </p:txBody>
      </p:sp>
      <p:pic>
        <p:nvPicPr>
          <p:cNvPr id="5122" name="Picture 2" descr="D:\Documents\Formation et inspections\Inspection\FF\Reforme bac\JDI\2020\geologie-France-Lardeaux\Images\img22.jpg"/>
          <p:cNvPicPr>
            <a:picLocks noGrp="1" noChangeAspect="1" noChangeArrowheads="1"/>
          </p:cNvPicPr>
          <p:nvPr>
            <p:ph sz="half" idx="2"/>
          </p:nvPr>
        </p:nvPicPr>
        <p:blipFill>
          <a:blip r:embed="rId3" cstate="email">
            <a:extLst>
              <a:ext uri="{28A0092B-C50C-407E-A947-70E740481C1C}">
                <a14:useLocalDpi xmlns:a14="http://schemas.microsoft.com/office/drawing/2010/main" xmlns=""/>
              </a:ext>
            </a:extLst>
          </a:blip>
          <a:srcRect/>
          <a:stretch>
            <a:fillRect/>
          </a:stretch>
        </p:blipFill>
        <p:spPr bwMode="auto">
          <a:xfrm>
            <a:off x="4648200" y="2348706"/>
            <a:ext cx="4038600" cy="3028950"/>
          </a:xfrm>
          <a:prstGeom prst="rect">
            <a:avLst/>
          </a:prstGeom>
          <a:noFill/>
        </p:spPr>
      </p:pic>
      <p:sp>
        <p:nvSpPr>
          <p:cNvPr id="5" name="ZoneTexte 4"/>
          <p:cNvSpPr txBox="1"/>
          <p:nvPr/>
        </p:nvSpPr>
        <p:spPr>
          <a:xfrm>
            <a:off x="6551712" y="1124744"/>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8170C586-F367-42F1-995F-7F23C5608DE1}"/>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251520" y="332656"/>
            <a:ext cx="8295322" cy="6336704"/>
          </a:xfrm>
          <a:prstGeom prst="rect">
            <a:avLst/>
          </a:prstGeom>
        </p:spPr>
      </p:pic>
      <p:sp>
        <p:nvSpPr>
          <p:cNvPr id="3" name="Rectangle 2">
            <a:extLst>
              <a:ext uri="{FF2B5EF4-FFF2-40B4-BE49-F238E27FC236}">
                <a16:creationId xmlns:a16="http://schemas.microsoft.com/office/drawing/2014/main" xmlns="" id="{DF96CDD5-FBEF-46C8-B020-A1B3B17B2E34}"/>
              </a:ext>
            </a:extLst>
          </p:cNvPr>
          <p:cNvSpPr/>
          <p:nvPr/>
        </p:nvSpPr>
        <p:spPr>
          <a:xfrm>
            <a:off x="2555776" y="1340768"/>
            <a:ext cx="182683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xmlns="" id="{CB7D1931-52CE-4FDD-91DE-820A3E7A6AEE}"/>
              </a:ext>
            </a:extLst>
          </p:cNvPr>
          <p:cNvSpPr/>
          <p:nvPr/>
        </p:nvSpPr>
        <p:spPr>
          <a:xfrm>
            <a:off x="390501" y="3346435"/>
            <a:ext cx="238129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25D74E61-1F6E-4AA0-8907-70EA9D959594}"/>
              </a:ext>
            </a:extLst>
          </p:cNvPr>
          <p:cNvSpPr/>
          <p:nvPr/>
        </p:nvSpPr>
        <p:spPr>
          <a:xfrm>
            <a:off x="1539763" y="3058337"/>
            <a:ext cx="692066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10963C5C-A11C-49AF-B934-A4817F9B03F5}"/>
              </a:ext>
            </a:extLst>
          </p:cNvPr>
          <p:cNvSpPr/>
          <p:nvPr/>
        </p:nvSpPr>
        <p:spPr>
          <a:xfrm>
            <a:off x="3995936" y="4581128"/>
            <a:ext cx="44644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88A4CDF0-D41D-4B9A-9713-5C31A1E0C24E}"/>
              </a:ext>
            </a:extLst>
          </p:cNvPr>
          <p:cNvSpPr/>
          <p:nvPr/>
        </p:nvSpPr>
        <p:spPr>
          <a:xfrm>
            <a:off x="323528" y="481961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940152" y="332656"/>
            <a:ext cx="2952328" cy="369332"/>
          </a:xfrm>
          <a:prstGeom prst="rect">
            <a:avLst/>
          </a:prstGeom>
          <a:noFill/>
        </p:spPr>
        <p:txBody>
          <a:bodyPr wrap="square" rtlCol="0">
            <a:spAutoFit/>
          </a:bodyPr>
          <a:lstStyle/>
          <a:p>
            <a:r>
              <a:rPr lang="fr-FR" dirty="0" smtClean="0"/>
              <a:t>PNF SVT Paris Janvier 2020</a:t>
            </a:r>
            <a:endParaRPr lang="fr-FR" dirty="0"/>
          </a:p>
        </p:txBody>
      </p:sp>
      <p:sp>
        <p:nvSpPr>
          <p:cNvPr id="9" name="Pensées 8"/>
          <p:cNvSpPr/>
          <p:nvPr/>
        </p:nvSpPr>
        <p:spPr>
          <a:xfrm>
            <a:off x="5148064" y="980728"/>
            <a:ext cx="3096344" cy="1800200"/>
          </a:xfrm>
          <a:prstGeom prst="cloudCallout">
            <a:avLst>
              <a:gd name="adj1" fmla="val -109428"/>
              <a:gd name="adj2" fmla="val 62853"/>
            </a:avLst>
          </a:prstGeom>
          <a:gradFill>
            <a:gsLst>
              <a:gs pos="0">
                <a:schemeClr val="accent1">
                  <a:tint val="50000"/>
                  <a:satMod val="300000"/>
                  <a:alpha val="19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lvl="1"/>
            <a:r>
              <a:rPr lang="fr-FR" sz="1200" dirty="0" smtClean="0"/>
              <a:t>La datation prend une place importante sur la carte au 1/10</a:t>
            </a:r>
            <a:r>
              <a:rPr lang="fr-FR" sz="1200" baseline="30000" dirty="0" smtClean="0"/>
              <a:t>6</a:t>
            </a:r>
            <a:r>
              <a:rPr lang="fr-FR" sz="1200" dirty="0" smtClean="0"/>
              <a:t>: les couleurs sont en lien direct avec la datation des roches </a:t>
            </a:r>
            <a:r>
              <a:rPr lang="fr-FR" sz="1200" b="1" u="sng" dirty="0" smtClean="0"/>
              <a:t>et</a:t>
            </a:r>
            <a:r>
              <a:rPr lang="fr-FR" sz="1200" dirty="0" smtClean="0"/>
              <a:t> des événements</a:t>
            </a:r>
          </a:p>
        </p:txBody>
      </p:sp>
      <p:sp>
        <p:nvSpPr>
          <p:cNvPr id="10" name="Pensées 9"/>
          <p:cNvSpPr/>
          <p:nvPr/>
        </p:nvSpPr>
        <p:spPr>
          <a:xfrm>
            <a:off x="3563888" y="3501008"/>
            <a:ext cx="3168352" cy="1008112"/>
          </a:xfrm>
          <a:prstGeom prst="cloudCallout">
            <a:avLst/>
          </a:prstGeom>
          <a:gradFill>
            <a:gsLst>
              <a:gs pos="0">
                <a:schemeClr val="accent1">
                  <a:tint val="50000"/>
                  <a:satMod val="300000"/>
                  <a:alpha val="2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t>Les traces de mobilité sont nombreuses sur la carte!</a:t>
            </a:r>
            <a:endParaRPr lang="fr-FR" sz="1200" dirty="0"/>
          </a:p>
        </p:txBody>
      </p:sp>
    </p:spTree>
    <p:extLst>
      <p:ext uri="{BB962C8B-B14F-4D97-AF65-F5344CB8AC3E}">
        <p14:creationId xmlns:p14="http://schemas.microsoft.com/office/powerpoint/2010/main" xmlns="" val="11799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837506"/>
          </a:xfrm>
        </p:spPr>
        <p:txBody>
          <a:bodyPr/>
          <a:lstStyle/>
          <a:p>
            <a:r>
              <a:rPr lang="fr-FR" dirty="0" smtClean="0"/>
              <a:t>Exemple des ophiolites</a:t>
            </a:r>
            <a:endParaRPr lang="fr-FR" dirty="0"/>
          </a:p>
        </p:txBody>
      </p:sp>
      <p:sp>
        <p:nvSpPr>
          <p:cNvPr id="3" name="Espace réservé du contenu 2"/>
          <p:cNvSpPr>
            <a:spLocks noGrp="1"/>
          </p:cNvSpPr>
          <p:nvPr>
            <p:ph sz="half" idx="1"/>
          </p:nvPr>
        </p:nvSpPr>
        <p:spPr>
          <a:xfrm>
            <a:off x="107504" y="1600201"/>
            <a:ext cx="4388296" cy="2764904"/>
          </a:xfrm>
        </p:spPr>
        <p:txBody>
          <a:bodyPr/>
          <a:lstStyle/>
          <a:p>
            <a:pPr marL="0" indent="0">
              <a:buNone/>
            </a:pPr>
            <a:r>
              <a:rPr lang="fr-FR" dirty="0" smtClean="0"/>
              <a:t>Au niveau de la </a:t>
            </a:r>
            <a:r>
              <a:rPr lang="fr-FR" b="1" dirty="0" smtClean="0"/>
              <a:t>Vallée du Guil</a:t>
            </a:r>
            <a:r>
              <a:rPr lang="fr-FR" dirty="0" smtClean="0"/>
              <a:t> on trouve des méta-gabbros à </a:t>
            </a:r>
            <a:r>
              <a:rPr lang="fr-FR" b="1" dirty="0" smtClean="0"/>
              <a:t>auréoles de glaucophane autour des pyroxènes </a:t>
            </a:r>
            <a:r>
              <a:rPr lang="fr-FR" dirty="0" smtClean="0"/>
              <a:t>(faciès </a:t>
            </a:r>
            <a:r>
              <a:rPr lang="fr-FR" b="1" dirty="0" smtClean="0"/>
              <a:t>schiste bleu </a:t>
            </a:r>
            <a:r>
              <a:rPr lang="fr-FR" dirty="0" smtClean="0"/>
              <a:t>de subduction)</a:t>
            </a:r>
            <a:endParaRPr lang="fr-FR" dirty="0"/>
          </a:p>
        </p:txBody>
      </p:sp>
      <p:pic>
        <p:nvPicPr>
          <p:cNvPr id="6146" name="Picture 2" descr="D:\Documents\Formation et inspections\Inspection\FF\Reforme bac\JDI\2020\geologie-France-Lardeaux\Images\img24.jpg"/>
          <p:cNvPicPr>
            <a:picLocks noGrp="1" noChangeAspect="1" noChangeArrowheads="1"/>
          </p:cNvPicPr>
          <p:nvPr>
            <p:ph sz="half" idx="2"/>
          </p:nvPr>
        </p:nvPicPr>
        <p:blipFill>
          <a:blip r:embed="rId2" cstate="email">
            <a:extLst>
              <a:ext uri="{28A0092B-C50C-407E-A947-70E740481C1C}">
                <a14:useLocalDpi xmlns:a14="http://schemas.microsoft.com/office/drawing/2010/main" xmlns=""/>
              </a:ext>
            </a:extLst>
          </a:blip>
          <a:srcRect/>
          <a:stretch>
            <a:fillRect/>
          </a:stretch>
        </p:blipFill>
        <p:spPr bwMode="auto">
          <a:xfrm>
            <a:off x="4648200" y="1851004"/>
            <a:ext cx="4038600" cy="3028950"/>
          </a:xfrm>
          <a:prstGeom prst="rect">
            <a:avLst/>
          </a:prstGeom>
          <a:noFill/>
        </p:spPr>
      </p:pic>
      <p:pic>
        <p:nvPicPr>
          <p:cNvPr id="6147" name="Picture 3" descr="D:\Documents\Formation et inspections\Inspection\FF\Reforme bac\JDI\2020\geologie-France-Lardeaux\Images\img2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740024" y="4581128"/>
            <a:ext cx="2831976" cy="2123982"/>
          </a:xfrm>
          <a:prstGeom prst="rect">
            <a:avLst/>
          </a:prstGeom>
          <a:noFill/>
        </p:spPr>
      </p:pic>
      <p:sp>
        <p:nvSpPr>
          <p:cNvPr id="6" name="ZoneTexte 5"/>
          <p:cNvSpPr txBox="1"/>
          <p:nvPr/>
        </p:nvSpPr>
        <p:spPr>
          <a:xfrm>
            <a:off x="6372200" y="905404"/>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des ophiolites</a:t>
            </a:r>
            <a:endParaRPr lang="fr-FR" dirty="0"/>
          </a:p>
        </p:txBody>
      </p:sp>
      <p:sp>
        <p:nvSpPr>
          <p:cNvPr id="3" name="Espace réservé du contenu 2"/>
          <p:cNvSpPr>
            <a:spLocks noGrp="1"/>
          </p:cNvSpPr>
          <p:nvPr>
            <p:ph sz="half" idx="1"/>
          </p:nvPr>
        </p:nvSpPr>
        <p:spPr/>
        <p:txBody>
          <a:bodyPr/>
          <a:lstStyle/>
          <a:p>
            <a:pPr marL="0" indent="0">
              <a:buNone/>
            </a:pPr>
            <a:r>
              <a:rPr lang="fr-FR" dirty="0" smtClean="0"/>
              <a:t>Au niveau du mont </a:t>
            </a:r>
            <a:r>
              <a:rPr lang="fr-FR" b="1" dirty="0" smtClean="0"/>
              <a:t>Viso</a:t>
            </a:r>
            <a:r>
              <a:rPr lang="fr-FR" dirty="0" smtClean="0"/>
              <a:t> on trouve des méta-gabbros avec </a:t>
            </a:r>
            <a:r>
              <a:rPr lang="fr-FR" b="1" dirty="0" smtClean="0"/>
              <a:t>grenats rosés dans une matrice verte de jadéite </a:t>
            </a:r>
            <a:r>
              <a:rPr lang="fr-FR" dirty="0" smtClean="0"/>
              <a:t>(ici avec du glaucophane) = faciès </a:t>
            </a:r>
            <a:r>
              <a:rPr lang="fr-FR" b="1" dirty="0" smtClean="0"/>
              <a:t>éclogite</a:t>
            </a:r>
            <a:r>
              <a:rPr lang="fr-FR" dirty="0" smtClean="0"/>
              <a:t> de subduction profonde.</a:t>
            </a:r>
            <a:endParaRPr lang="fr-FR" dirty="0"/>
          </a:p>
        </p:txBody>
      </p:sp>
      <p:pic>
        <p:nvPicPr>
          <p:cNvPr id="7170" name="Picture 2" descr="D:\Documents\Formation et inspections\Inspection\FF\Reforme bac\JDI\2020\geologie-France-Lardeaux\Images\img28.jpg"/>
          <p:cNvPicPr>
            <a:picLocks noGrp="1" noChangeAspect="1" noChangeArrowheads="1"/>
          </p:cNvPicPr>
          <p:nvPr>
            <p:ph sz="half" idx="2"/>
          </p:nvPr>
        </p:nvPicPr>
        <p:blipFill>
          <a:blip r:embed="rId2" cstate="email">
            <a:extLst>
              <a:ext uri="{28A0092B-C50C-407E-A947-70E740481C1C}">
                <a14:useLocalDpi xmlns:a14="http://schemas.microsoft.com/office/drawing/2010/main" xmlns=""/>
              </a:ext>
            </a:extLst>
          </a:blip>
          <a:srcRect/>
          <a:stretch>
            <a:fillRect/>
          </a:stretch>
        </p:blipFill>
        <p:spPr bwMode="auto">
          <a:xfrm>
            <a:off x="4648200" y="2348706"/>
            <a:ext cx="4038600" cy="3028950"/>
          </a:xfrm>
          <a:prstGeom prst="rect">
            <a:avLst/>
          </a:prstGeom>
          <a:noFill/>
        </p:spPr>
      </p:pic>
      <p:sp>
        <p:nvSpPr>
          <p:cNvPr id="5" name="ZoneTexte 4"/>
          <p:cNvSpPr txBox="1"/>
          <p:nvPr/>
        </p:nvSpPr>
        <p:spPr>
          <a:xfrm>
            <a:off x="6444208" y="1196752"/>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encore plus à l’Est …</a:t>
            </a:r>
            <a:endParaRPr lang="fr-FR" dirty="0"/>
          </a:p>
        </p:txBody>
      </p:sp>
      <p:pic>
        <p:nvPicPr>
          <p:cNvPr id="8194" name="Picture 2" descr="D:\Documents\Formation et inspections\Inspection\FF\Reforme bac\JDI\2020\geologie-France-Lardeaux\Images\img29.jpg"/>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107504" y="1268760"/>
            <a:ext cx="6034617" cy="4525963"/>
          </a:xfrm>
          <a:prstGeom prst="rect">
            <a:avLst/>
          </a:prstGeom>
          <a:noFill/>
        </p:spPr>
      </p:pic>
      <p:sp>
        <p:nvSpPr>
          <p:cNvPr id="4" name="ZoneTexte 3"/>
          <p:cNvSpPr txBox="1"/>
          <p:nvPr/>
        </p:nvSpPr>
        <p:spPr>
          <a:xfrm>
            <a:off x="6444208" y="1124744"/>
            <a:ext cx="2592288" cy="923330"/>
          </a:xfrm>
          <a:prstGeom prst="rect">
            <a:avLst/>
          </a:prstGeom>
          <a:noFill/>
        </p:spPr>
        <p:txBody>
          <a:bodyPr wrap="square" rtlCol="0">
            <a:spAutoFit/>
          </a:bodyPr>
          <a:lstStyle/>
          <a:p>
            <a:r>
              <a:rPr lang="fr-FR" dirty="0" smtClean="0">
                <a:solidFill>
                  <a:srgbClr val="0070C0"/>
                </a:solidFill>
              </a:rPr>
              <a:t>Les traces du passé mouvementé de la Terre (capacités, attitudes)</a:t>
            </a:r>
            <a:endParaRPr lang="fr-FR" dirty="0"/>
          </a:p>
        </p:txBody>
      </p:sp>
      <p:sp>
        <p:nvSpPr>
          <p:cNvPr id="3" name="Rectangle 2"/>
          <p:cNvSpPr/>
          <p:nvPr/>
        </p:nvSpPr>
        <p:spPr>
          <a:xfrm>
            <a:off x="4499992" y="2048074"/>
            <a:ext cx="4536504" cy="2677656"/>
          </a:xfrm>
          <a:prstGeom prst="rect">
            <a:avLst/>
          </a:prstGeom>
          <a:solidFill>
            <a:schemeClr val="bg1"/>
          </a:solidFill>
        </p:spPr>
        <p:txBody>
          <a:bodyPr wrap="square">
            <a:spAutoFit/>
          </a:bodyPr>
          <a:lstStyle/>
          <a:p>
            <a:r>
              <a:rPr lang="fr-FR" sz="2400" dirty="0"/>
              <a:t>Au niveau </a:t>
            </a:r>
            <a:r>
              <a:rPr lang="fr-FR" sz="2400" dirty="0" smtClean="0"/>
              <a:t>de </a:t>
            </a:r>
            <a:r>
              <a:rPr lang="fr-FR" sz="2400" b="1" dirty="0" smtClean="0"/>
              <a:t>DORA-MAIRA</a:t>
            </a:r>
            <a:r>
              <a:rPr lang="fr-FR" sz="2400" dirty="0" smtClean="0"/>
              <a:t> on </a:t>
            </a:r>
            <a:r>
              <a:rPr lang="fr-FR" sz="2400" dirty="0"/>
              <a:t>trouve des </a:t>
            </a:r>
            <a:r>
              <a:rPr lang="fr-FR" sz="2400" dirty="0" smtClean="0"/>
              <a:t>gneiss avec des </a:t>
            </a:r>
            <a:r>
              <a:rPr lang="fr-FR" sz="2400" b="1" dirty="0" smtClean="0"/>
              <a:t>grenats</a:t>
            </a:r>
            <a:r>
              <a:rPr lang="fr-FR" sz="2400" dirty="0" smtClean="0"/>
              <a:t> "éclatés" par une </a:t>
            </a:r>
            <a:r>
              <a:rPr lang="fr-FR" sz="2400" b="1" dirty="0" smtClean="0"/>
              <a:t>inclusion de coésite retransformée en quartz </a:t>
            </a:r>
            <a:r>
              <a:rPr lang="fr-FR" sz="2400" dirty="0"/>
              <a:t>= </a:t>
            </a:r>
            <a:r>
              <a:rPr lang="fr-FR" sz="2400" dirty="0" smtClean="0"/>
              <a:t>remontée depuis un faciès </a:t>
            </a:r>
            <a:r>
              <a:rPr lang="fr-FR" sz="2400" b="1" dirty="0"/>
              <a:t>éclogite</a:t>
            </a:r>
            <a:r>
              <a:rPr lang="fr-FR" sz="2400" dirty="0"/>
              <a:t> de </a:t>
            </a:r>
            <a:r>
              <a:rPr lang="fr-FR" sz="2400" dirty="0" smtClean="0"/>
              <a:t>grande profondeur (environ 90 km).</a:t>
            </a:r>
            <a:endParaRPr lang="fr-F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06605" y="1400471"/>
            <a:ext cx="3621579" cy="2919118"/>
          </a:xfrm>
          <a:prstGeom prst="rect">
            <a:avLst/>
          </a:prstGeom>
          <a:noFill/>
          <a:ln w="9525">
            <a:noFill/>
            <a:miter lim="800000"/>
            <a:headEnd/>
            <a:tailEnd/>
          </a:ln>
        </p:spPr>
      </p:pic>
      <p:sp>
        <p:nvSpPr>
          <p:cNvPr id="5" name="ZoneTexte 4"/>
          <p:cNvSpPr txBox="1"/>
          <p:nvPr/>
        </p:nvSpPr>
        <p:spPr>
          <a:xfrm>
            <a:off x="1907704" y="620688"/>
            <a:ext cx="4896544" cy="369332"/>
          </a:xfrm>
          <a:prstGeom prst="rect">
            <a:avLst/>
          </a:prstGeom>
          <a:noFill/>
        </p:spPr>
        <p:txBody>
          <a:bodyPr wrap="square" rtlCol="0">
            <a:spAutoFit/>
          </a:bodyPr>
          <a:lstStyle/>
          <a:p>
            <a:pPr algn="ctr"/>
            <a:r>
              <a:rPr lang="fr-FR" dirty="0" smtClean="0"/>
              <a:t>MERCI POUR VOTRE ATTENTION</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carte géologique et le programme de Tale Spé SVT</a:t>
            </a:r>
            <a:endParaRPr lang="fr-FR" dirty="0"/>
          </a:p>
        </p:txBody>
      </p:sp>
      <p:sp>
        <p:nvSpPr>
          <p:cNvPr id="3" name="Espace réservé du contenu 2"/>
          <p:cNvSpPr>
            <a:spLocks noGrp="1"/>
          </p:cNvSpPr>
          <p:nvPr>
            <p:ph idx="1"/>
          </p:nvPr>
        </p:nvSpPr>
        <p:spPr/>
        <p:txBody>
          <a:bodyPr/>
          <a:lstStyle/>
          <a:p>
            <a:r>
              <a:rPr lang="fr-FR" dirty="0" smtClean="0">
                <a:solidFill>
                  <a:srgbClr val="0070C0"/>
                </a:solidFill>
              </a:rPr>
              <a:t>Le temps et les roches (capacités, attitudes):</a:t>
            </a:r>
          </a:p>
          <a:p>
            <a:pPr>
              <a:buNone/>
            </a:pPr>
            <a:r>
              <a:rPr lang="fr-FR" dirty="0" smtClean="0"/>
              <a:t>   Extraire </a:t>
            </a:r>
            <a:r>
              <a:rPr lang="fr-FR" dirty="0"/>
              <a:t>des informations à partir de cartes géologiques ; utiliser les apports complémentaires de la chronologie relative et de la chronologie absolue pour reconstituer une histoire géologique.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carte géologique et le programme de Tale Spé SVT</a:t>
            </a:r>
            <a:endParaRPr lang="fr-FR" dirty="0"/>
          </a:p>
        </p:txBody>
      </p:sp>
      <p:sp>
        <p:nvSpPr>
          <p:cNvPr id="3" name="Espace réservé du contenu 2"/>
          <p:cNvSpPr>
            <a:spLocks noGrp="1"/>
          </p:cNvSpPr>
          <p:nvPr>
            <p:ph idx="1"/>
          </p:nvPr>
        </p:nvSpPr>
        <p:spPr/>
        <p:txBody>
          <a:bodyPr>
            <a:normAutofit fontScale="77500" lnSpcReduction="20000"/>
          </a:bodyPr>
          <a:lstStyle/>
          <a:p>
            <a:endParaRPr lang="fr-FR" dirty="0" smtClean="0"/>
          </a:p>
          <a:p>
            <a:r>
              <a:rPr lang="fr-FR" sz="4100" dirty="0" smtClean="0">
                <a:solidFill>
                  <a:srgbClr val="0070C0"/>
                </a:solidFill>
              </a:rPr>
              <a:t>Le temps et les roches (Objectifs):</a:t>
            </a:r>
            <a:r>
              <a:rPr lang="fr-FR" b="1" dirty="0" smtClean="0"/>
              <a:t>	 </a:t>
            </a:r>
          </a:p>
          <a:p>
            <a:pPr>
              <a:buNone/>
            </a:pPr>
            <a:r>
              <a:rPr lang="fr-FR" b="1" i="1" dirty="0" smtClean="0"/>
              <a:t>les </a:t>
            </a:r>
            <a:r>
              <a:rPr lang="fr-FR" b="1" i="1" dirty="0"/>
              <a:t>élèves appréhendent les méthodes du géologue pour construire une chronologie des objets étudiés. Ils comprennent la pertinence des méthodes employées en fonction du contexte géologique et identifient les limites d’utilisation des différentes stratégies de datation. Ils approfondissent les méthodes qu’ils ont acquises dans les classes précédentes, notamment l’exploitation des supports pétrographiques (échantillons, lames minces) et cartographiques. </a:t>
            </a:r>
            <a:r>
              <a:rPr lang="fr-FR" b="1" i="1" dirty="0">
                <a:solidFill>
                  <a:srgbClr val="FF0000"/>
                </a:solidFill>
              </a:rPr>
              <a:t>Ils font un nouvel usage de la carte de France au 1/10</a:t>
            </a:r>
            <a:r>
              <a:rPr lang="fr-FR" b="1" i="1" baseline="30000" dirty="0">
                <a:solidFill>
                  <a:srgbClr val="FF0000"/>
                </a:solidFill>
              </a:rPr>
              <a:t>6</a:t>
            </a:r>
            <a:r>
              <a:rPr lang="fr-FR" b="1" i="1" dirty="0">
                <a:solidFill>
                  <a:srgbClr val="FF0000"/>
                </a:solidFill>
              </a:rPr>
              <a:t>, articulé sur les données chronologiques. 	</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carte géologique et le programme de Tale Spé SVT</a:t>
            </a:r>
            <a:endParaRPr lang="fr-FR" dirty="0"/>
          </a:p>
        </p:txBody>
      </p:sp>
      <p:sp>
        <p:nvSpPr>
          <p:cNvPr id="3" name="Espace réservé du contenu 2"/>
          <p:cNvSpPr>
            <a:spLocks noGrp="1"/>
          </p:cNvSpPr>
          <p:nvPr>
            <p:ph idx="1"/>
          </p:nvPr>
        </p:nvSpPr>
        <p:spPr/>
        <p:txBody>
          <a:bodyPr/>
          <a:lstStyle/>
          <a:p>
            <a:r>
              <a:rPr lang="fr-FR" dirty="0">
                <a:solidFill>
                  <a:srgbClr val="0070C0"/>
                </a:solidFill>
              </a:rPr>
              <a:t>Les traces du passé mouvementé de la </a:t>
            </a:r>
            <a:r>
              <a:rPr lang="fr-FR" dirty="0" smtClean="0">
                <a:solidFill>
                  <a:srgbClr val="0070C0"/>
                </a:solidFill>
              </a:rPr>
              <a:t>Terre (capacités, attitudes) </a:t>
            </a:r>
            <a:r>
              <a:rPr lang="fr-FR" b="1" dirty="0"/>
              <a:t>	</a:t>
            </a:r>
          </a:p>
          <a:p>
            <a:pPr>
              <a:buNone/>
            </a:pPr>
            <a:r>
              <a:rPr lang="fr-FR" dirty="0" smtClean="0"/>
              <a:t>Recenser et organiser les informations chronologiques sur </a:t>
            </a:r>
            <a:r>
              <a:rPr lang="fr-FR" dirty="0"/>
              <a:t>les formations magmatiques et métamorphiques, figurant sur une carte de France au </a:t>
            </a:r>
            <a:r>
              <a:rPr lang="fr-FR" dirty="0" smtClean="0"/>
              <a:t>10</a:t>
            </a:r>
            <a:r>
              <a:rPr lang="fr-FR" baseline="30000" dirty="0" smtClean="0"/>
              <a:t>6</a:t>
            </a:r>
            <a:r>
              <a:rPr lang="fr-FR" dirty="0" smtClean="0"/>
              <a:t>. </a:t>
            </a:r>
            <a:r>
              <a:rPr lang="fr-FR" dirty="0"/>
              <a:t>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RAPPELS A PROPOS DES CARTES GEOLOGIQUES</a:t>
            </a:r>
            <a:endParaRPr lang="fr-FR" dirty="0"/>
          </a:p>
        </p:txBody>
      </p:sp>
      <p:sp>
        <p:nvSpPr>
          <p:cNvPr id="3" name="Espace réservé du contenu 2"/>
          <p:cNvSpPr>
            <a:spLocks noGrp="1"/>
          </p:cNvSpPr>
          <p:nvPr>
            <p:ph idx="1"/>
          </p:nvPr>
        </p:nvSpPr>
        <p:spPr/>
        <p:txBody>
          <a:bodyPr/>
          <a:lstStyle/>
          <a:p>
            <a:r>
              <a:rPr lang="fr-FR" dirty="0" smtClean="0"/>
              <a:t>« La carte géologique est un document de synthèse hautement interprétatif. Construite à partir de </a:t>
            </a:r>
            <a:r>
              <a:rPr lang="fr-FR" b="1" dirty="0" smtClean="0"/>
              <a:t>lever de terrain </a:t>
            </a:r>
            <a:r>
              <a:rPr lang="fr-FR" dirty="0" smtClean="0"/>
              <a:t>peu denses, elle est obtenue par mise en relation de points, par extrapolation raisonnée du non vu […] s’appuyant sur un </a:t>
            </a:r>
            <a:r>
              <a:rPr lang="fr-FR" b="1" dirty="0" smtClean="0"/>
              <a:t>savoir </a:t>
            </a:r>
            <a:r>
              <a:rPr lang="fr-FR" dirty="0" smtClean="0"/>
              <a:t>géologique commun » </a:t>
            </a:r>
            <a:r>
              <a:rPr lang="fr-FR" b="1" i="1" dirty="0" smtClean="0"/>
              <a:t>Pierre </a:t>
            </a:r>
            <a:r>
              <a:rPr lang="fr-FR" b="1" i="1" dirty="0" err="1" smtClean="0"/>
              <a:t>Savaton</a:t>
            </a:r>
            <a:r>
              <a:rPr lang="fr-FR" b="1" i="1" dirty="0" smtClean="0"/>
              <a:t> (ASTER, 1995)</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55576" y="2780928"/>
            <a:ext cx="6768752" cy="43204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r>
              <a:rPr lang="fr-FR" dirty="0" smtClean="0"/>
              <a:t>QUELQUES RAPPELS A PROPOS DE LA CARTE AU MILLIONIEME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C’est une des 3 échelles utilisées en France (avec les cartes au 1/50 000ième et les cartes au 1/250 000ième) </a:t>
            </a:r>
          </a:p>
          <a:p>
            <a:r>
              <a:rPr lang="fr-FR" dirty="0" smtClean="0"/>
              <a:t>AUCUN RELIEF: pas de courbes de niveau!</a:t>
            </a:r>
          </a:p>
          <a:p>
            <a:r>
              <a:rPr lang="fr-FR" dirty="0" smtClean="0"/>
              <a:t>Construite à partir des cartes au 1/50 000ième qui couvrent quasiment toute la métropole.</a:t>
            </a:r>
          </a:p>
          <a:p>
            <a:r>
              <a:rPr lang="fr-FR" dirty="0" smtClean="0"/>
              <a:t>Des informations supplémentaires par rapport aux cartes « classiques »: </a:t>
            </a:r>
          </a:p>
          <a:p>
            <a:pPr lvl="1"/>
            <a:r>
              <a:rPr lang="fr-FR" dirty="0" smtClean="0"/>
              <a:t>Profondeur des bassins sédimentaires</a:t>
            </a:r>
          </a:p>
          <a:p>
            <a:pPr lvl="1"/>
            <a:r>
              <a:rPr lang="fr-FR" dirty="0" smtClean="0"/>
              <a:t>Épaisseur des sédiments</a:t>
            </a:r>
          </a:p>
          <a:p>
            <a:pPr lvl="1"/>
            <a:r>
              <a:rPr lang="fr-FR" dirty="0" smtClean="0"/>
              <a:t>Le type des failles est précisé etc.</a:t>
            </a:r>
          </a:p>
          <a:p>
            <a:pPr lvl="1">
              <a:buNone/>
            </a:pPr>
            <a:endParaRPr lang="fr-FR" dirty="0" smtClean="0"/>
          </a:p>
          <a:p>
            <a:pPr lvl="1"/>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RAPPELS A PROPOS DE LA CARTE AU MILLIONIEME</a:t>
            </a:r>
            <a:endParaRPr lang="fr-FR" dirty="0"/>
          </a:p>
        </p:txBody>
      </p:sp>
      <p:sp>
        <p:nvSpPr>
          <p:cNvPr id="3" name="Espace réservé du contenu 2"/>
          <p:cNvSpPr>
            <a:spLocks noGrp="1"/>
          </p:cNvSpPr>
          <p:nvPr>
            <p:ph idx="1"/>
          </p:nvPr>
        </p:nvSpPr>
        <p:spPr/>
        <p:txBody>
          <a:bodyPr/>
          <a:lstStyle/>
          <a:p>
            <a:r>
              <a:rPr lang="fr-FR" dirty="0" smtClean="0"/>
              <a:t>Des informations supplémentaires: </a:t>
            </a:r>
          </a:p>
          <a:p>
            <a:pPr lvl="1"/>
            <a:r>
              <a:rPr lang="fr-FR" dirty="0" smtClean="0"/>
              <a:t>La datation prend une place importante sur cette carte: les couleurs sont en lien direct avec la datation des roches </a:t>
            </a:r>
            <a:r>
              <a:rPr lang="fr-FR" b="1" u="sng" dirty="0" smtClean="0"/>
              <a:t>et</a:t>
            </a:r>
            <a:r>
              <a:rPr lang="fr-FR" dirty="0" smtClean="0"/>
              <a:t> des événements</a:t>
            </a:r>
          </a:p>
          <a:p>
            <a:pPr lvl="2"/>
            <a:r>
              <a:rPr lang="fr-FR" dirty="0" smtClean="0">
                <a:solidFill>
                  <a:srgbClr val="FF0000"/>
                </a:solidFill>
              </a:rPr>
              <a:t>Exemple: pour les roches magmatiques on a un nombre en plus pour repérer l’âge sur l’échelle de la chronologie absolue; pour les roches métamorphiques, le choix a été fait de donner la couleur reflétant l’âge du </a:t>
            </a:r>
            <a:r>
              <a:rPr lang="fr-FR" b="1" dirty="0" err="1" smtClean="0">
                <a:solidFill>
                  <a:srgbClr val="FF0000"/>
                </a:solidFill>
              </a:rPr>
              <a:t>protolithe</a:t>
            </a:r>
            <a:r>
              <a:rPr lang="fr-FR" dirty="0" smtClean="0">
                <a:solidFill>
                  <a:srgbClr val="FF0000"/>
                </a:solidFill>
              </a:rPr>
              <a:t> (le métamorphisme est daté par un figuré)</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2642</Words>
  <Application>Microsoft Office PowerPoint</Application>
  <PresentationFormat>Affichage à l'écran (4:3)</PresentationFormat>
  <Paragraphs>271</Paragraphs>
  <Slides>33</Slides>
  <Notes>27</Notes>
  <HiddenSlides>0</HiddenSlides>
  <MMClips>1</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LA CARTE GEOLOGIQUE DE LA FRANCE AU 1/1 000 000ième…</vt:lpstr>
      <vt:lpstr>La carte géologique et le programme de Tale Spé SVT</vt:lpstr>
      <vt:lpstr>Diapositive 3</vt:lpstr>
      <vt:lpstr>La carte géologique et le programme de Tale Spé SVT</vt:lpstr>
      <vt:lpstr>La carte géologique et le programme de Tale Spé SVT</vt:lpstr>
      <vt:lpstr>La carte géologique et le programme de Tale Spé SVT</vt:lpstr>
      <vt:lpstr>QUELQUES RAPPELS A PROPOS DES CARTES GEOLOGIQUES</vt:lpstr>
      <vt:lpstr>QUELQUES RAPPELS A PROPOS DE LA CARTE AU MILLIONIEME</vt:lpstr>
      <vt:lpstr>QUELQUES RAPPELS A PROPOS DE LA CARTE AU MILLIONIEME</vt:lpstr>
      <vt:lpstr>Diapositive 10</vt:lpstr>
      <vt:lpstr>Diapositive 11</vt:lpstr>
      <vt:lpstr>EXEMPLES EN LIEN AVEC LE PROGRAMME DE TALE SPE SVT</vt:lpstr>
      <vt:lpstr>Diapositive 13</vt:lpstr>
      <vt:lpstr>Diapositive 14</vt:lpstr>
      <vt:lpstr>Diapositive 15</vt:lpstr>
      <vt:lpstr>Diapositive 16</vt:lpstr>
      <vt:lpstr>Exemple: le chevauchement frontal des Bauges</vt:lpstr>
      <vt:lpstr>EXEMPLES EN LIEN AVEC LE PROGRAMME DE TALE SPE SVT</vt:lpstr>
      <vt:lpstr>Diapositive 19</vt:lpstr>
      <vt:lpstr>Diapositive 20</vt:lpstr>
      <vt:lpstr>Diapositive 21</vt:lpstr>
      <vt:lpstr>Diapositive 22</vt:lpstr>
      <vt:lpstr>Diapositive 23</vt:lpstr>
      <vt:lpstr>D’autres exemples tirés de la conférence de JM Lardeaux (université de Nice)</vt:lpstr>
      <vt:lpstr>Exemple d’une conséquence de la collision continentale</vt:lpstr>
      <vt:lpstr>Exemple de la collision continentale: la notion de bassin flexural</vt:lpstr>
      <vt:lpstr>Exemple de la disparition de l’océan alpin</vt:lpstr>
      <vt:lpstr>Exemple des ophiolites</vt:lpstr>
      <vt:lpstr>Exemple des ophiolites</vt:lpstr>
      <vt:lpstr>Exemple des ophiolites</vt:lpstr>
      <vt:lpstr>Exemple des ophiolites</vt:lpstr>
      <vt:lpstr>Et encore plus à l’Est …</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Jean-Christophe</dc:creator>
  <cp:lastModifiedBy>Jean-Christophe</cp:lastModifiedBy>
  <cp:revision>125</cp:revision>
  <dcterms:created xsi:type="dcterms:W3CDTF">2020-03-02T09:46:39Z</dcterms:created>
  <dcterms:modified xsi:type="dcterms:W3CDTF">2020-06-16T15:10:37Z</dcterms:modified>
</cp:coreProperties>
</file>