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9"/>
  </p:notesMasterIdLst>
  <p:sldIdLst>
    <p:sldId id="256" r:id="rId2"/>
    <p:sldId id="264" r:id="rId3"/>
    <p:sldId id="265" r:id="rId4"/>
    <p:sldId id="261" r:id="rId5"/>
    <p:sldId id="266" r:id="rId6"/>
    <p:sldId id="262" r:id="rId7"/>
    <p:sldId id="263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E713"/>
    <a:srgbClr val="00FA71"/>
    <a:srgbClr val="007635"/>
    <a:srgbClr val="CC00FF"/>
    <a:srgbClr val="DAFC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1BEE1B-2DED-4095-9492-D67F9C9C5B2E}" type="datetimeFigureOut">
              <a:rPr lang="fr-FR" smtClean="0"/>
              <a:pPr/>
              <a:t>12/07/2019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F0A8E-430C-46BB-BA55-5BD0B41557D6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641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F0A8E-430C-46BB-BA55-5BD0B41557D6}" type="slidenum">
              <a:rPr lang="fr-FR" smtClean="0"/>
              <a:pPr/>
              <a:t>6</a:t>
            </a:fld>
            <a:endParaRPr lang="fr-FR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F0A8E-430C-46BB-BA55-5BD0B41557D6}" type="slidenum">
              <a:rPr lang="fr-FR" smtClean="0"/>
              <a:pPr/>
              <a:t>7</a:t>
            </a:fld>
            <a:endParaRPr lang="fr-F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30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3376A-97AD-4612-A042-DF3F53C89742}" type="datetime1">
              <a:rPr lang="fr-FR" smtClean="0"/>
              <a:pPr/>
              <a:t>12/07/2019</a:t>
            </a:fld>
            <a:endParaRPr lang="fr-FR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Christelle MARECAUX-RENAUDOT (lycée les Eaux Claires, Grenoble),  &amp; Elsa ORFEUILLE (lycée Guillaume Fichet, Bonneville), 2019</a:t>
            </a:r>
            <a:endParaRPr lang="fr-FR"/>
          </a:p>
        </p:txBody>
      </p:sp>
      <p:sp>
        <p:nvSpPr>
          <p:cNvPr id="27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55B3-EC21-4B30-8AF5-0802F3118D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40603-59F5-43F0-8344-3557A3E50040}" type="datetime1">
              <a:rPr lang="fr-FR" smtClean="0"/>
              <a:pPr/>
              <a:t>12/07/2019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Christelle MARECAUX-RENAUDOT (lycée les Eaux Claires, Grenoble),  &amp; Elsa ORFEUILLE (lycée Guillaume Fichet, Bonneville), 2019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55B3-EC21-4B30-8AF5-0802F3118D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74705D-81DB-46F4-91C0-FDA2DB083FE8}" type="datetime1">
              <a:rPr lang="fr-FR" smtClean="0"/>
              <a:pPr/>
              <a:t>12/07/2019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Christelle MARECAUX-RENAUDOT (lycée les Eaux Claires, Grenoble),  &amp; Elsa ORFEUILLE (lycée Guillaume Fichet, Bonneville), 2019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55B3-EC21-4B30-8AF5-0802F3118D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58DDC-00E3-4234-BB66-1575C8B70B07}" type="datetime1">
              <a:rPr lang="fr-FR" smtClean="0"/>
              <a:pPr/>
              <a:t>12/07/2019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Christelle MARECAUX-RENAUDOT (lycée les Eaux Claires, Grenoble),  &amp; Elsa ORFEUILLE (lycée Guillaume Fichet, Bonneville), 2019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55B3-EC21-4B30-8AF5-0802F3118D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BBCB7-245C-46C6-B107-E862CA0C8C1A}" type="datetime1">
              <a:rPr lang="fr-FR" smtClean="0"/>
              <a:pPr/>
              <a:t>12/07/2019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Christelle MARECAUX-RENAUDOT (lycée les Eaux Claires, Grenoble),  &amp; Elsa ORFEUILLE (lycée Guillaume Fichet, Bonneville), 2019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55B3-EC21-4B30-8AF5-0802F3118D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DB693-E812-4647-B3EF-93BCCD5A8433}" type="datetime1">
              <a:rPr lang="fr-FR" smtClean="0"/>
              <a:pPr/>
              <a:t>12/07/2019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Christelle MARECAUX-RENAUDOT (lycée les Eaux Claires, Grenoble),  &amp; Elsa ORFEUILLE (lycée Guillaume Fichet, Bonneville), 2019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55B3-EC21-4B30-8AF5-0802F3118D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9BD3C-75E9-4BBA-A718-5160561BA4F3}" type="datetime1">
              <a:rPr lang="fr-FR" smtClean="0"/>
              <a:pPr/>
              <a:t>12/07/2019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Christelle MARECAUX-RENAUDOT (lycée les Eaux Claires, Grenoble),  &amp; Elsa ORFEUILLE (lycée Guillaume Fichet, Bonneville), 2019</a:t>
            </a:r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55B3-EC21-4B30-8AF5-0802F3118D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2AAA8-B42E-4BD7-B9E2-6E68FDC19267}" type="datetime1">
              <a:rPr lang="fr-FR" smtClean="0"/>
              <a:pPr/>
              <a:t>12/07/2019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Christelle MARECAUX-RENAUDOT (lycée les Eaux Claires, Grenoble),  &amp; Elsa ORFEUILLE (lycée Guillaume Fichet, Bonneville), 2019</a:t>
            </a:r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55B3-EC21-4B30-8AF5-0802F3118D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08402-4118-40A5-ACE8-8ACB03285406}" type="datetime1">
              <a:rPr lang="fr-FR" smtClean="0"/>
              <a:pPr/>
              <a:t>12/07/2019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Christelle MARECAUX-RENAUDOT (lycée les Eaux Claires, Grenoble),  &amp; Elsa ORFEUILLE (lycée Guillaume Fichet, Bonneville), 2019</a:t>
            </a:r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55B3-EC21-4B30-8AF5-0802F3118D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2891F9-0E77-4D8B-9A6D-1B92B02D21BF}" type="datetime1">
              <a:rPr lang="fr-FR" smtClean="0"/>
              <a:pPr/>
              <a:t>12/07/2019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Christelle MARECAUX-RENAUDOT (lycée les Eaux Claires, Grenoble),  &amp; Elsa ORFEUILLE (lycée Guillaume Fichet, Bonneville), 2019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55B3-EC21-4B30-8AF5-0802F3118DE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gner et arrondir un rectangle à un seul coi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angle rect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CB723A-7FF0-4836-85B3-95063FB138ED}" type="datetime1">
              <a:rPr lang="fr-FR" smtClean="0"/>
              <a:pPr/>
              <a:t>12/07/2019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Christelle MARECAUX-RENAUDOT (lycée les Eaux Claires, Grenoble),  &amp; Elsa ORFEUILLE (lycée Guillaume Fichet, Bonneville), 2019</a:t>
            </a: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7DD55B3-EC21-4B30-8AF5-0802F3118DE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10" name="Forme lib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e lib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A88468-934A-4B47-8F58-9A052B1B5283}" type="datetime1">
              <a:rPr lang="fr-FR" smtClean="0"/>
              <a:pPr/>
              <a:t>12/07/2019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fr-FR" smtClean="0"/>
              <a:t>Christelle MARECAUX-RENAUDOT (lycée les Eaux Claires, Grenoble),  &amp; Elsa ORFEUILLE (lycée Guillaume Fichet, Bonneville), 2019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7DD55B3-EC21-4B30-8AF5-0802F3118DE8}" type="slidenum">
              <a:rPr lang="fr-FR" smtClean="0"/>
              <a:pPr/>
              <a:t>‹N°›</a:t>
            </a:fld>
            <a:endParaRPr lang="fr-FR"/>
          </a:p>
        </p:txBody>
      </p:sp>
      <p:grpSp>
        <p:nvGrpSpPr>
          <p:cNvPr id="2" name="Groupe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E:\Mes%20fichiersOK\&#233;ducation%20nationale\Rex%20SVT\Ressources_numeriques_academiques\2018-2019COMPETENCES_ORALES\VerifZIPElsa\audio%20diapo%201.m4a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Mes%20fichiersOK\&#233;ducation%20nationale\Rex%20SVT\Ressources_numeriques_academiques\2018-2019COMPETENCES_ORALES\VerifZIPElsa\audio_diapo4.m4a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Mes%20fichiersOK\&#233;ducation%20nationale\Rex%20SVT\Ressources_numeriques_academiques\2018-2019COMPETENCES_ORALES\VerifZIPElsa\audio%20diapo%205.m4a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Mes%20fichiersOK\&#233;ducation%20nationale\Rex%20SVT\Ressources_numeriques_academiques\2018-2019COMPETENCES_ORALES\VerifZIPElsa\audio%20diapos%206_7.m4a" TargetMode="External"/><Relationship Id="rId5" Type="http://schemas.openxmlformats.org/officeDocument/2006/relationships/image" Target="../media/image7.png"/><Relationship Id="rId4" Type="http://schemas.openxmlformats.org/officeDocument/2006/relationships/hyperlink" Target="Chronologie_SequenceEuroSVTAnglais_NASA_Dussert_Marecaux.pdf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Chronologie_SequenceEuroSVTAnglais_CLONAGE_DellOva_Orfeuille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42910" y="714356"/>
            <a:ext cx="7772400" cy="2406129"/>
          </a:xfrm>
        </p:spPr>
        <p:txBody>
          <a:bodyPr>
            <a:normAutofit fontScale="90000"/>
          </a:bodyPr>
          <a:lstStyle/>
          <a:p>
            <a:pPr algn="l"/>
            <a:r>
              <a:rPr lang="fr-FR" dirty="0" smtClean="0"/>
              <a:t>Oral, un objet d’apprentissage selon un parcours progressif</a:t>
            </a:r>
            <a:endParaRPr lang="fr-FR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0" y="6500834"/>
            <a:ext cx="9144000" cy="241674"/>
          </a:xfrm>
        </p:spPr>
        <p:txBody>
          <a:bodyPr/>
          <a:lstStyle/>
          <a:p>
            <a:pPr algn="ctr"/>
            <a:r>
              <a:rPr lang="fr-FR" sz="1600" dirty="0" smtClean="0"/>
              <a:t>Christelle MARECAUX-RENAUDOT (</a:t>
            </a:r>
            <a:r>
              <a:rPr lang="fr-FR" sz="1600" i="1" dirty="0" smtClean="0"/>
              <a:t>lycée les Eaux Claires, Grenoble), </a:t>
            </a:r>
          </a:p>
          <a:p>
            <a:pPr algn="ctr"/>
            <a:r>
              <a:rPr lang="fr-FR" sz="1600" i="1" dirty="0" smtClean="0"/>
              <a:t>&amp; </a:t>
            </a:r>
            <a:r>
              <a:rPr lang="fr-FR" sz="1600" dirty="0" smtClean="0"/>
              <a:t>Elsa ORFEUILLE (</a:t>
            </a:r>
            <a:r>
              <a:rPr lang="fr-FR" sz="1600" i="1" dirty="0" smtClean="0"/>
              <a:t>lycée Guillaume Fichet, Bonneville),</a:t>
            </a:r>
          </a:p>
          <a:p>
            <a:pPr algn="ctr"/>
            <a:r>
              <a:rPr lang="fr-FR" sz="1600" dirty="0" smtClean="0"/>
              <a:t>2019</a:t>
            </a:r>
            <a:endParaRPr lang="fr-FR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14663" t="18329" r="69288" b="61984"/>
          <a:stretch>
            <a:fillRect/>
          </a:stretch>
        </p:blipFill>
        <p:spPr bwMode="auto">
          <a:xfrm>
            <a:off x="6732240" y="188640"/>
            <a:ext cx="2088232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http://reabsalud.com/reabsalud/wp-content/uploads/2013/10/logopedia-s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284984"/>
            <a:ext cx="3052142" cy="2612066"/>
          </a:xfrm>
          <a:prstGeom prst="rect">
            <a:avLst/>
          </a:prstGeom>
          <a:noFill/>
        </p:spPr>
      </p:pic>
      <p:pic>
        <p:nvPicPr>
          <p:cNvPr id="7" name="audio diapo 1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084168" y="3717032"/>
            <a:ext cx="592832" cy="592832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55B3-EC21-4B30-8AF5-0802F3118DE8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260649"/>
            <a:ext cx="7772400" cy="1008112"/>
          </a:xfrm>
        </p:spPr>
        <p:txBody>
          <a:bodyPr>
            <a:normAutofit/>
          </a:bodyPr>
          <a:lstStyle/>
          <a:p>
            <a:r>
              <a:rPr lang="fr-FR" dirty="0" smtClean="0"/>
              <a:t>CADRE</a:t>
            </a:r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571472" y="1785926"/>
            <a:ext cx="8249000" cy="4000528"/>
          </a:xfrm>
        </p:spPr>
        <p:txBody>
          <a:bodyPr>
            <a:noAutofit/>
          </a:bodyPr>
          <a:lstStyle/>
          <a:p>
            <a:pPr algn="l">
              <a:buFontTx/>
              <a:buChar char="-"/>
            </a:pPr>
            <a:r>
              <a:rPr lang="fr-FR" sz="2000" dirty="0" smtClean="0"/>
              <a:t> Section européenne DNL SVT – ANGLAIS</a:t>
            </a:r>
          </a:p>
          <a:p>
            <a:pPr algn="l"/>
            <a:endParaRPr lang="fr-FR" sz="800" dirty="0" smtClean="0"/>
          </a:p>
          <a:p>
            <a:pPr algn="l">
              <a:buFontTx/>
              <a:buChar char="-"/>
            </a:pPr>
            <a:r>
              <a:rPr lang="fr-FR" sz="2000" dirty="0" smtClean="0"/>
              <a:t> </a:t>
            </a:r>
            <a:r>
              <a:rPr lang="fr-FR" sz="2000" u="sng" dirty="0" smtClean="0"/>
              <a:t>Intervenants </a:t>
            </a:r>
            <a:r>
              <a:rPr lang="fr-FR" sz="2000" dirty="0" smtClean="0"/>
              <a:t>: 1 professeur d’anglais + 1 professeur de SVT </a:t>
            </a:r>
          </a:p>
          <a:p>
            <a:pPr algn="l"/>
            <a:endParaRPr lang="fr-FR" sz="800" dirty="0" smtClean="0"/>
          </a:p>
          <a:p>
            <a:pPr algn="l">
              <a:buFontTx/>
              <a:buChar char="-"/>
            </a:pPr>
            <a:r>
              <a:rPr lang="fr-FR" sz="2000" dirty="0" smtClean="0"/>
              <a:t> </a:t>
            </a:r>
            <a:r>
              <a:rPr lang="fr-FR" sz="2000" u="sng" dirty="0" smtClean="0"/>
              <a:t>Organisation</a:t>
            </a:r>
            <a:r>
              <a:rPr lang="fr-FR" sz="2000" dirty="0" smtClean="0"/>
              <a:t> : 2h/semaine toute l’année, 1h d’euro anglais + 1h d’euro SVT</a:t>
            </a:r>
          </a:p>
          <a:p>
            <a:pPr marL="358775" algn="l">
              <a:buFont typeface="Wingdings" pitchFamily="2" charset="2"/>
              <a:buChar char="Ø"/>
            </a:pPr>
            <a:r>
              <a:rPr lang="fr-FR" sz="2000" dirty="0" smtClean="0"/>
              <a:t>La langue de communication pour ces 2h/semaine  est l’anglais. </a:t>
            </a:r>
          </a:p>
          <a:p>
            <a:pPr marL="358775" algn="l"/>
            <a:endParaRPr lang="fr-FR" sz="800" dirty="0" smtClean="0"/>
          </a:p>
          <a:p>
            <a:pPr algn="l">
              <a:buFontTx/>
              <a:buChar char="-"/>
            </a:pPr>
            <a:r>
              <a:rPr lang="fr-FR" sz="2000" dirty="0" smtClean="0"/>
              <a:t> </a:t>
            </a:r>
            <a:r>
              <a:rPr lang="fr-FR" sz="2000" u="sng" dirty="0" smtClean="0"/>
              <a:t>Effectif </a:t>
            </a:r>
            <a:r>
              <a:rPr lang="fr-FR" sz="2000" dirty="0" smtClean="0"/>
              <a:t>: variable (entre 14 et 26 élèves)</a:t>
            </a:r>
          </a:p>
          <a:p>
            <a:pPr algn="l"/>
            <a:endParaRPr lang="fr-FR" sz="800" dirty="0" smtClean="0"/>
          </a:p>
          <a:p>
            <a:pPr algn="l">
              <a:buFontTx/>
              <a:buChar char="-"/>
            </a:pPr>
            <a:r>
              <a:rPr lang="fr-FR" sz="2000" dirty="0" smtClean="0"/>
              <a:t> </a:t>
            </a:r>
            <a:r>
              <a:rPr lang="fr-FR" sz="2000" u="sng" dirty="0" smtClean="0"/>
              <a:t>Niveau</a:t>
            </a:r>
            <a:r>
              <a:rPr lang="fr-FR" sz="2000" dirty="0" smtClean="0"/>
              <a:t>: 2</a:t>
            </a:r>
            <a:r>
              <a:rPr lang="fr-FR" sz="2000" baseline="30000" dirty="0" smtClean="0"/>
              <a:t>nde</a:t>
            </a:r>
            <a:r>
              <a:rPr lang="fr-FR" sz="2000" dirty="0" smtClean="0"/>
              <a:t>, 1</a:t>
            </a:r>
            <a:r>
              <a:rPr lang="fr-FR" sz="2000" baseline="30000" dirty="0" smtClean="0"/>
              <a:t>ère</a:t>
            </a:r>
            <a:r>
              <a:rPr lang="fr-FR" sz="2000" dirty="0" smtClean="0"/>
              <a:t>, Terminale </a:t>
            </a:r>
          </a:p>
          <a:p>
            <a:pPr algn="l">
              <a:buFontTx/>
              <a:buChar char="-"/>
            </a:pPr>
            <a:endParaRPr lang="fr-FR" sz="800" dirty="0" smtClean="0"/>
          </a:p>
          <a:p>
            <a:pPr algn="l">
              <a:buFontTx/>
              <a:buChar char="-"/>
            </a:pPr>
            <a:r>
              <a:rPr lang="fr-FR" sz="2000" dirty="0" smtClean="0"/>
              <a:t> </a:t>
            </a:r>
            <a:r>
              <a:rPr lang="fr-FR" sz="2000" u="sng" dirty="0" smtClean="0"/>
              <a:t>Séries des élèves de 1</a:t>
            </a:r>
            <a:r>
              <a:rPr lang="fr-FR" sz="2000" u="sng" baseline="30000" dirty="0" smtClean="0"/>
              <a:t>ère</a:t>
            </a:r>
            <a:r>
              <a:rPr lang="fr-FR" sz="2000" u="sng" dirty="0" smtClean="0"/>
              <a:t>  et Terminale </a:t>
            </a:r>
            <a:r>
              <a:rPr lang="fr-FR" sz="2000" dirty="0" smtClean="0"/>
              <a:t>: soit uniquement de filière S, soit un 				          mélange de filières S, ES, L </a:t>
            </a:r>
          </a:p>
          <a:p>
            <a:pPr algn="l">
              <a:buFontTx/>
              <a:buChar char="-"/>
            </a:pPr>
            <a:endParaRPr lang="fr-FR" sz="2000" dirty="0" smtClean="0"/>
          </a:p>
          <a:p>
            <a:pPr algn="l">
              <a:buFontTx/>
              <a:buChar char="-"/>
            </a:pPr>
            <a:endParaRPr lang="fr-FR" sz="2000" dirty="0" smtClean="0"/>
          </a:p>
          <a:p>
            <a:pPr algn="l">
              <a:buFontTx/>
              <a:buChar char="-"/>
            </a:pPr>
            <a:endParaRPr lang="fr-FR" sz="20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8472" y="6500834"/>
            <a:ext cx="9144000" cy="247679"/>
          </a:xfrm>
        </p:spPr>
        <p:txBody>
          <a:bodyPr/>
          <a:lstStyle/>
          <a:p>
            <a:r>
              <a:rPr lang="fr-FR" sz="1100" dirty="0" smtClean="0"/>
              <a:t>Christelle MARECAUX-RENAUDOT (lycée les Eaux Claires, Grenoble),  &amp; Elsa ORFEUILLE (lycée Guillaume Fichet, Bonneville), 2019</a:t>
            </a:r>
            <a:endParaRPr lang="fr-FR" sz="11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55B3-EC21-4B30-8AF5-0802F3118DE8}" type="slidenum">
              <a:rPr lang="fr-FR" smtClean="0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11560" y="260649"/>
            <a:ext cx="7772400" cy="1008112"/>
          </a:xfrm>
        </p:spPr>
        <p:txBody>
          <a:bodyPr>
            <a:normAutofit/>
          </a:bodyPr>
          <a:lstStyle/>
          <a:p>
            <a:r>
              <a:rPr lang="fr-FR" dirty="0" smtClean="0"/>
              <a:t>OBJECTIFS</a:t>
            </a:r>
            <a:endParaRPr lang="fr-FR" dirty="0"/>
          </a:p>
        </p:txBody>
      </p:sp>
      <p:sp>
        <p:nvSpPr>
          <p:cNvPr id="4" name="Sous-titre 3"/>
          <p:cNvSpPr>
            <a:spLocks noGrp="1"/>
          </p:cNvSpPr>
          <p:nvPr>
            <p:ph type="subTitle" idx="1"/>
          </p:nvPr>
        </p:nvSpPr>
        <p:spPr>
          <a:xfrm>
            <a:off x="571472" y="1785926"/>
            <a:ext cx="7858180" cy="3500462"/>
          </a:xfrm>
        </p:spPr>
        <p:txBody>
          <a:bodyPr>
            <a:noAutofit/>
          </a:bodyPr>
          <a:lstStyle/>
          <a:p>
            <a:pPr algn="l">
              <a:buFontTx/>
              <a:buChar char="-"/>
            </a:pPr>
            <a:r>
              <a:rPr lang="fr-FR" sz="2000" dirty="0" smtClean="0"/>
              <a:t> Ouvrir les élèves à l’</a:t>
            </a:r>
            <a:r>
              <a:rPr lang="fr-FR" sz="2000" u="sng" dirty="0" smtClean="0"/>
              <a:t>interculturalité</a:t>
            </a:r>
            <a:r>
              <a:rPr lang="fr-FR" sz="2000" dirty="0" smtClean="0"/>
              <a:t>:  aborder des sujets de biologie-géologie intégrant des dimensions culturelles et socio-économiques croisant les pays anglo-saxons. </a:t>
            </a:r>
          </a:p>
          <a:p>
            <a:pPr algn="l"/>
            <a:endParaRPr lang="fr-FR" sz="800" dirty="0" smtClean="0"/>
          </a:p>
          <a:p>
            <a:pPr algn="l">
              <a:buFontTx/>
              <a:buChar char="-"/>
            </a:pPr>
            <a:r>
              <a:rPr lang="fr-FR" sz="2000" dirty="0" smtClean="0"/>
              <a:t> Viser le </a:t>
            </a:r>
            <a:r>
              <a:rPr lang="fr-FR" sz="2000" u="sng" dirty="0" smtClean="0"/>
              <a:t>décloisonnement disciplinaire</a:t>
            </a:r>
            <a:r>
              <a:rPr lang="fr-FR" sz="2000" dirty="0" smtClean="0"/>
              <a:t>:  combiner de façon indissociable  un contenu scientifique et une langue étrangère .</a:t>
            </a:r>
          </a:p>
          <a:p>
            <a:pPr algn="l"/>
            <a:endParaRPr lang="fr-FR" sz="800" dirty="0" smtClean="0"/>
          </a:p>
          <a:p>
            <a:pPr algn="l">
              <a:buFontTx/>
              <a:buChar char="-"/>
            </a:pPr>
            <a:r>
              <a:rPr lang="fr-FR" sz="2000" u="sng" dirty="0" smtClean="0"/>
              <a:t> Former </a:t>
            </a:r>
            <a:r>
              <a:rPr lang="fr-FR" sz="2000" dirty="0" smtClean="0"/>
              <a:t>les élèves, sur un </a:t>
            </a:r>
            <a:r>
              <a:rPr lang="fr-FR" sz="2000" u="sng" dirty="0" smtClean="0"/>
              <a:t>parcours de 3 ans</a:t>
            </a:r>
            <a:r>
              <a:rPr lang="fr-FR" sz="2000" dirty="0" smtClean="0"/>
              <a:t>, à différentes formes de </a:t>
            </a:r>
            <a:r>
              <a:rPr lang="fr-FR" sz="2000" u="sng" dirty="0" smtClean="0"/>
              <a:t>communication orale argumentée</a:t>
            </a:r>
            <a:r>
              <a:rPr lang="fr-FR" sz="2000" dirty="0" smtClean="0"/>
              <a:t>.</a:t>
            </a:r>
          </a:p>
          <a:p>
            <a:pPr algn="l"/>
            <a:endParaRPr lang="fr-FR" sz="800" dirty="0" smtClean="0"/>
          </a:p>
          <a:p>
            <a:pPr algn="l">
              <a:buFontTx/>
              <a:buChar char="-"/>
            </a:pPr>
            <a:r>
              <a:rPr lang="fr-FR" sz="2000" dirty="0" smtClean="0"/>
              <a:t> </a:t>
            </a:r>
            <a:r>
              <a:rPr lang="fr-FR" sz="2000" u="sng" dirty="0" smtClean="0"/>
              <a:t>Réussir</a:t>
            </a:r>
            <a:r>
              <a:rPr lang="fr-FR" sz="2000" dirty="0" smtClean="0"/>
              <a:t> l’épreuve finale de terminale en DNL: </a:t>
            </a:r>
            <a:r>
              <a:rPr lang="fr-FR" sz="2000" u="sng" dirty="0" smtClean="0"/>
              <a:t>oral en continu </a:t>
            </a:r>
            <a:r>
              <a:rPr lang="fr-FR" sz="2000" dirty="0" smtClean="0"/>
              <a:t>et en </a:t>
            </a:r>
            <a:r>
              <a:rPr lang="fr-FR" sz="2000" u="sng" dirty="0" smtClean="0"/>
              <a:t>interaction</a:t>
            </a:r>
            <a:r>
              <a:rPr lang="fr-FR" sz="2000" dirty="0" smtClean="0"/>
              <a:t>.</a:t>
            </a:r>
          </a:p>
          <a:p>
            <a:pPr algn="l">
              <a:buFontTx/>
              <a:buChar char="-"/>
            </a:pPr>
            <a:endParaRPr lang="fr-FR" sz="2000" dirty="0" smtClean="0"/>
          </a:p>
          <a:p>
            <a:pPr algn="l">
              <a:buFontTx/>
              <a:buChar char="-"/>
            </a:pPr>
            <a:endParaRPr lang="fr-FR" sz="2000" dirty="0" smtClean="0"/>
          </a:p>
          <a:p>
            <a:pPr algn="l">
              <a:buFontTx/>
              <a:buChar char="-"/>
            </a:pPr>
            <a:endParaRPr lang="fr-FR" sz="2000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6944" y="6500834"/>
            <a:ext cx="9144000" cy="220641"/>
          </a:xfrm>
        </p:spPr>
        <p:txBody>
          <a:bodyPr/>
          <a:lstStyle/>
          <a:p>
            <a:r>
              <a:rPr lang="fr-FR" sz="1100" dirty="0" smtClean="0"/>
              <a:t>Christelle MARECAUX-RENAUDOT (lycée les Eaux Claires, Grenoble)  &amp; Elsa ORFEUILLE (lycée Guillaume Fichet, Bonneville), 2019</a:t>
            </a:r>
            <a:endParaRPr lang="fr-FR" sz="11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55B3-EC21-4B30-8AF5-0802F3118DE8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76456" cy="594320"/>
          </a:xfrm>
        </p:spPr>
        <p:txBody>
          <a:bodyPr>
            <a:noAutofit/>
          </a:bodyPr>
          <a:lstStyle/>
          <a:p>
            <a:pPr algn="ctr"/>
            <a:r>
              <a:rPr lang="fr-FR" sz="3200" dirty="0" smtClean="0"/>
              <a:t>L’ORAL, UN PARCOURS PROGRESSIF… sur l’année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908720"/>
            <a:ext cx="8496944" cy="662892"/>
          </a:xfrm>
        </p:spPr>
        <p:txBody>
          <a:bodyPr>
            <a:noAutofit/>
          </a:bodyPr>
          <a:lstStyle/>
          <a:p>
            <a:r>
              <a:rPr lang="fr-FR" sz="2000" u="sng" dirty="0" smtClean="0">
                <a:solidFill>
                  <a:srgbClr val="00B0F0"/>
                </a:solidFill>
              </a:rPr>
              <a:t>Gradation annuelle </a:t>
            </a:r>
            <a:r>
              <a:rPr lang="fr-FR" sz="2000" dirty="0" smtClean="0"/>
              <a:t>dans les difficultés des compétences orales mises en œuvre sur l’année.  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46180" y="6500834"/>
            <a:ext cx="9072594" cy="220641"/>
          </a:xfrm>
        </p:spPr>
        <p:txBody>
          <a:bodyPr/>
          <a:lstStyle/>
          <a:p>
            <a:r>
              <a:rPr lang="fr-FR" sz="1100" dirty="0" smtClean="0"/>
              <a:t>Christelle MARECAUX-RENAUDOT (lycée les Eaux Claires, Grenoble)  &amp; Elsa ORFEUILLE (lycée Guillaume Fichet, Bonneville), 2019</a:t>
            </a:r>
            <a:endParaRPr lang="fr-FR" sz="1100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79512" y="2204864"/>
          <a:ext cx="8748464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6405"/>
                <a:gridCol w="7362059"/>
              </a:tblGrid>
              <a:tr h="370840"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GRADATION DES TACHES FINALES SUR L’ANNEE en 2</a:t>
                      </a:r>
                      <a:r>
                        <a:rPr lang="fr-FR" sz="2000" baseline="30000" dirty="0" smtClean="0"/>
                        <a:t>nde</a:t>
                      </a:r>
                      <a:r>
                        <a:rPr lang="fr-FR" sz="2000" dirty="0" smtClean="0"/>
                        <a:t> </a:t>
                      </a:r>
                    </a:p>
                    <a:p>
                      <a:pPr algn="ctr"/>
                      <a:r>
                        <a:rPr lang="fr-FR" sz="1600" dirty="0" smtClean="0"/>
                        <a:t>(exemple: Christelle </a:t>
                      </a:r>
                      <a:r>
                        <a:rPr lang="fr-FR" sz="1600" dirty="0" err="1" smtClean="0"/>
                        <a:t>Marécaux</a:t>
                      </a:r>
                      <a:r>
                        <a:rPr lang="fr-FR" sz="1600" dirty="0" smtClean="0"/>
                        <a:t>-Renaudot)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Projet n°1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b="1" i="0" dirty="0" smtClean="0">
                          <a:solidFill>
                            <a:srgbClr val="00B050"/>
                          </a:solidFill>
                        </a:rPr>
                        <a:t>Production</a:t>
                      </a:r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 orale </a:t>
                      </a:r>
                      <a:r>
                        <a:rPr lang="fr-FR" sz="2000" b="1" i="0" baseline="0" dirty="0" smtClean="0">
                          <a:solidFill>
                            <a:srgbClr val="007635"/>
                          </a:solidFill>
                        </a:rPr>
                        <a:t>en continu </a:t>
                      </a:r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(</a:t>
                      </a:r>
                      <a:r>
                        <a:rPr lang="fr-FR" sz="2000" b="1" i="0" baseline="0" dirty="0" smtClean="0">
                          <a:solidFill>
                            <a:srgbClr val="FF0000"/>
                          </a:solidFill>
                        </a:rPr>
                        <a:t>~</a:t>
                      </a:r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fr-FR" sz="2000" b="1" i="0" baseline="0" dirty="0" smtClean="0">
                          <a:solidFill>
                            <a:srgbClr val="FF0000"/>
                          </a:solidFill>
                        </a:rPr>
                        <a:t>8 min</a:t>
                      </a:r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)</a:t>
                      </a:r>
                      <a:r>
                        <a:rPr lang="fr-FR" sz="2000" b="1" i="0" baseline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fr-FR" sz="2000" i="0" baseline="0" dirty="0" smtClean="0"/>
                        <a:t>: </a:t>
                      </a:r>
                      <a:r>
                        <a:rPr lang="fr-FR" sz="2000" i="1" baseline="0" dirty="0" smtClean="0"/>
                        <a:t>présentation argumentée en direct de leur poster ‘campagne anti-discrimination couleur  peau’</a:t>
                      </a:r>
                    </a:p>
                    <a:p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+ Production orale </a:t>
                      </a:r>
                      <a:r>
                        <a:rPr lang="fr-FR" sz="2000" b="1" i="0" baseline="0" dirty="0" smtClean="0">
                          <a:solidFill>
                            <a:srgbClr val="1DE713"/>
                          </a:solidFill>
                        </a:rPr>
                        <a:t>en interaction</a:t>
                      </a:r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(</a:t>
                      </a:r>
                      <a:r>
                        <a:rPr lang="fr-FR" sz="2000" b="1" i="0" baseline="0" dirty="0" smtClean="0">
                          <a:solidFill>
                            <a:srgbClr val="FF0000"/>
                          </a:solidFill>
                        </a:rPr>
                        <a:t>~3min</a:t>
                      </a:r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):  </a:t>
                      </a:r>
                    </a:p>
                    <a:p>
                      <a:r>
                        <a:rPr lang="fr-FR" sz="2000" i="1" dirty="0" smtClean="0"/>
                        <a:t>réponses aux questions spontanées</a:t>
                      </a:r>
                      <a:r>
                        <a:rPr lang="fr-FR" sz="2000" i="1" baseline="0" dirty="0" smtClean="0"/>
                        <a:t> posées par l’auditoire</a:t>
                      </a:r>
                      <a:endParaRPr lang="fr-F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Projet n°2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Production orale </a:t>
                      </a:r>
                      <a:r>
                        <a:rPr lang="fr-FR" sz="2000" b="1" i="0" baseline="0" dirty="0" smtClean="0">
                          <a:solidFill>
                            <a:srgbClr val="1DE713"/>
                          </a:solidFill>
                        </a:rPr>
                        <a:t>en interaction </a:t>
                      </a:r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(</a:t>
                      </a:r>
                      <a:r>
                        <a:rPr lang="fr-FR" sz="2000" b="1" i="0" baseline="0" dirty="0" smtClean="0">
                          <a:solidFill>
                            <a:srgbClr val="FF0000"/>
                          </a:solidFill>
                        </a:rPr>
                        <a:t>~8min</a:t>
                      </a:r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): </a:t>
                      </a:r>
                      <a:r>
                        <a:rPr lang="fr-FR" sz="2000" i="1" dirty="0" smtClean="0"/>
                        <a:t>entretien d’embauche pour un poste d’astronaute à la NASA avec rôle inconnu       (4 personnes, 2 rôles différents) </a:t>
                      </a:r>
                      <a:endParaRPr lang="fr-FR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Projet n°3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Production orale </a:t>
                      </a:r>
                      <a:r>
                        <a:rPr lang="fr-FR" sz="2000" b="1" i="0" baseline="0" dirty="0" smtClean="0">
                          <a:solidFill>
                            <a:srgbClr val="1DE713"/>
                          </a:solidFill>
                        </a:rPr>
                        <a:t>en interaction</a:t>
                      </a:r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 (</a:t>
                      </a:r>
                      <a:r>
                        <a:rPr lang="fr-FR" sz="2000" b="1" i="0" baseline="0" dirty="0" smtClean="0">
                          <a:solidFill>
                            <a:srgbClr val="FF0000"/>
                          </a:solidFill>
                        </a:rPr>
                        <a:t>~15min</a:t>
                      </a:r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): </a:t>
                      </a:r>
                      <a:r>
                        <a:rPr lang="fr-FR" sz="2000" i="1" dirty="0" smtClean="0"/>
                        <a:t>débat sur les innovations technologiques          (</a:t>
                      </a:r>
                      <a:r>
                        <a:rPr lang="fr-FR" sz="2000" i="1" baseline="0" dirty="0" smtClean="0"/>
                        <a:t>6 personnes, 6 rôles différents)</a:t>
                      </a:r>
                      <a:endParaRPr lang="fr-FR" sz="2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52832" y="6356350"/>
            <a:ext cx="762000" cy="365125"/>
          </a:xfrm>
        </p:spPr>
        <p:txBody>
          <a:bodyPr/>
          <a:lstStyle/>
          <a:p>
            <a:fld id="{87DD55B3-EC21-4B30-8AF5-0802F3118DE8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8" name="audio_diapo4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355976" y="1484784"/>
            <a:ext cx="504056" cy="504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76456" cy="594320"/>
          </a:xfrm>
        </p:spPr>
        <p:txBody>
          <a:bodyPr>
            <a:noAutofit/>
          </a:bodyPr>
          <a:lstStyle/>
          <a:p>
            <a:pPr algn="ctr"/>
            <a:r>
              <a:rPr lang="fr-FR" sz="3200" dirty="0" smtClean="0"/>
              <a:t>L’ORAL, UN PARCOURS PROGRESSIF… sur l’année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908720"/>
            <a:ext cx="8496944" cy="662892"/>
          </a:xfrm>
        </p:spPr>
        <p:txBody>
          <a:bodyPr>
            <a:noAutofit/>
          </a:bodyPr>
          <a:lstStyle/>
          <a:p>
            <a:r>
              <a:rPr lang="fr-FR" sz="2000" u="sng" dirty="0" smtClean="0">
                <a:solidFill>
                  <a:srgbClr val="00B0F0"/>
                </a:solidFill>
              </a:rPr>
              <a:t>Gradation annuelle </a:t>
            </a:r>
            <a:r>
              <a:rPr lang="fr-FR" sz="2000" dirty="0" smtClean="0"/>
              <a:t>dans les difficultés des compétences orales mises en œuvre sur l’année.  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0" y="6500834"/>
            <a:ext cx="9072594" cy="220641"/>
          </a:xfrm>
        </p:spPr>
        <p:txBody>
          <a:bodyPr/>
          <a:lstStyle/>
          <a:p>
            <a:r>
              <a:rPr lang="fr-FR" sz="1100" dirty="0" smtClean="0"/>
              <a:t>Christelle MARECAUX-RENAUDOT (lycée les Eaux Claires, Grenoble) &amp; Elsa ORFEUILLE (lycée Guillaume Fichet, Bonneville), 2019</a:t>
            </a:r>
            <a:endParaRPr lang="fr-FR" sz="1100" dirty="0"/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179512" y="2348880"/>
          <a:ext cx="8417580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9076"/>
                <a:gridCol w="7038504"/>
              </a:tblGrid>
              <a:tr h="370840">
                <a:tc>
                  <a:txBody>
                    <a:bodyPr/>
                    <a:lstStyle/>
                    <a:p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GRADATION DES TACHES FINALES SUR L’ANNEE en 1</a:t>
                      </a:r>
                      <a:r>
                        <a:rPr lang="fr-FR" sz="2000" baseline="30000" dirty="0" smtClean="0"/>
                        <a:t>ère</a:t>
                      </a:r>
                      <a:r>
                        <a:rPr lang="fr-FR" sz="2000" baseline="0" dirty="0" smtClean="0"/>
                        <a:t> </a:t>
                      </a:r>
                      <a:r>
                        <a:rPr lang="fr-FR" sz="2000" dirty="0" smtClean="0"/>
                        <a:t> </a:t>
                      </a:r>
                    </a:p>
                    <a:p>
                      <a:pPr algn="ctr"/>
                      <a:r>
                        <a:rPr lang="fr-FR" sz="1600" dirty="0" smtClean="0"/>
                        <a:t>(exemple: Elsa</a:t>
                      </a:r>
                      <a:r>
                        <a:rPr lang="fr-FR" sz="1600" baseline="0" dirty="0" smtClean="0"/>
                        <a:t> </a:t>
                      </a:r>
                      <a:r>
                        <a:rPr lang="fr-FR" sz="1600" baseline="0" dirty="0" err="1" smtClean="0"/>
                        <a:t>Orfeuille</a:t>
                      </a:r>
                      <a:r>
                        <a:rPr lang="fr-FR" sz="1600" dirty="0" smtClean="0"/>
                        <a:t>)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Projet n°1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b="1" i="0" dirty="0" smtClean="0">
                          <a:solidFill>
                            <a:srgbClr val="00B050"/>
                          </a:solidFill>
                        </a:rPr>
                        <a:t>Production</a:t>
                      </a:r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 orale </a:t>
                      </a:r>
                      <a:r>
                        <a:rPr lang="fr-FR" sz="2000" b="1" i="0" baseline="0" dirty="0" smtClean="0">
                          <a:solidFill>
                            <a:srgbClr val="007635"/>
                          </a:solidFill>
                        </a:rPr>
                        <a:t>en continu </a:t>
                      </a:r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(</a:t>
                      </a:r>
                      <a:r>
                        <a:rPr lang="fr-FR" sz="2000" b="1" i="0" baseline="0" dirty="0" smtClean="0">
                          <a:solidFill>
                            <a:srgbClr val="FF0000"/>
                          </a:solidFill>
                        </a:rPr>
                        <a:t>~ 3 min</a:t>
                      </a:r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) </a:t>
                      </a:r>
                      <a:r>
                        <a:rPr lang="fr-FR" sz="2000" dirty="0" smtClean="0"/>
                        <a:t>: </a:t>
                      </a:r>
                      <a:r>
                        <a:rPr lang="fr-FR" sz="2000" i="1" dirty="0" smtClean="0"/>
                        <a:t>spot vidéo filmé</a:t>
                      </a:r>
                      <a:r>
                        <a:rPr lang="fr-FR" sz="2000" i="1" baseline="0" dirty="0" smtClean="0"/>
                        <a:t> d’une </a:t>
                      </a:r>
                      <a:r>
                        <a:rPr lang="fr-FR" sz="2000" i="1" dirty="0" smtClean="0"/>
                        <a:t>campagne de prévention sur un type de cancer</a:t>
                      </a:r>
                    </a:p>
                    <a:p>
                      <a:r>
                        <a:rPr lang="fr-FR" sz="2000" i="1" dirty="0" smtClean="0"/>
                        <a:t> (3 personnes, 3 rôles différents)</a:t>
                      </a:r>
                      <a:endParaRPr lang="fr-FR" sz="2000" i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Projet n°2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2000" b="1" i="0" dirty="0" smtClean="0">
                          <a:solidFill>
                            <a:srgbClr val="00B050"/>
                          </a:solidFill>
                        </a:rPr>
                        <a:t>Production</a:t>
                      </a:r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 orale </a:t>
                      </a:r>
                      <a:r>
                        <a:rPr lang="fr-FR" sz="2000" b="1" i="0" baseline="0" dirty="0" smtClean="0">
                          <a:solidFill>
                            <a:srgbClr val="007635"/>
                          </a:solidFill>
                        </a:rPr>
                        <a:t>en continu</a:t>
                      </a:r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 (</a:t>
                      </a:r>
                      <a:r>
                        <a:rPr lang="fr-FR" sz="2000" b="1" i="0" baseline="0" dirty="0" smtClean="0">
                          <a:solidFill>
                            <a:srgbClr val="FF0000"/>
                          </a:solidFill>
                        </a:rPr>
                        <a:t>~ 10 min</a:t>
                      </a:r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) </a:t>
                      </a:r>
                      <a:r>
                        <a:rPr lang="fr-FR" sz="2000" b="1" i="0" baseline="0" dirty="0" smtClean="0">
                          <a:solidFill>
                            <a:srgbClr val="7030A0"/>
                          </a:solidFill>
                        </a:rPr>
                        <a:t>:</a:t>
                      </a:r>
                    </a:p>
                    <a:p>
                      <a:r>
                        <a:rPr lang="fr-FR" sz="2000" b="0" i="1" baseline="0" dirty="0" smtClean="0">
                          <a:solidFill>
                            <a:schemeClr val="tx1"/>
                          </a:solidFill>
                        </a:rPr>
                        <a:t>flash info en direct d’un désastre naturel      (3 personnes, 3 rôles différents)</a:t>
                      </a:r>
                      <a:endParaRPr lang="fr-FR" sz="2000" b="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000" dirty="0" smtClean="0"/>
                        <a:t>Projet n°3</a:t>
                      </a:r>
                      <a:endParaRPr lang="fr-FR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Production orale </a:t>
                      </a:r>
                      <a:r>
                        <a:rPr lang="fr-FR" sz="2000" b="1" i="0" baseline="0" dirty="0" smtClean="0">
                          <a:solidFill>
                            <a:srgbClr val="1DE713"/>
                          </a:solidFill>
                        </a:rPr>
                        <a:t>en interaction(~</a:t>
                      </a:r>
                      <a:r>
                        <a:rPr lang="fr-FR" sz="2000" b="1" i="0" baseline="0" dirty="0" smtClean="0">
                          <a:solidFill>
                            <a:srgbClr val="FF0000"/>
                          </a:solidFill>
                        </a:rPr>
                        <a:t>35min</a:t>
                      </a:r>
                      <a:r>
                        <a:rPr lang="fr-FR" sz="2000" b="1" i="0" baseline="0" dirty="0" smtClean="0">
                          <a:solidFill>
                            <a:srgbClr val="00B050"/>
                          </a:solidFill>
                        </a:rPr>
                        <a:t>):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2000" b="0" i="1" baseline="0" dirty="0" smtClean="0">
                          <a:solidFill>
                            <a:schemeClr val="tx1"/>
                          </a:solidFill>
                        </a:rPr>
                        <a:t>procès sur une contamination alimentaire  (8 personnes, 8 rôles différents)</a:t>
                      </a:r>
                      <a:endParaRPr lang="fr-FR" sz="2000" b="0" i="1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audio diapo 5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932040" y="1484784"/>
            <a:ext cx="432048" cy="432048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55B3-EC21-4B30-8AF5-0802F3118DE8}" type="slidenum">
              <a:rPr lang="fr-FR" smtClean="0"/>
              <a:pPr/>
              <a:t>5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1520" y="71414"/>
            <a:ext cx="8892480" cy="1000148"/>
          </a:xfrm>
        </p:spPr>
        <p:txBody>
          <a:bodyPr>
            <a:noAutofit/>
          </a:bodyPr>
          <a:lstStyle/>
          <a:p>
            <a:pPr algn="ctr"/>
            <a:r>
              <a:rPr lang="fr-FR" sz="3200" dirty="0" smtClean="0"/>
              <a:t>L’ORAL, UN PARCOURS PROGRESSIF…</a:t>
            </a:r>
            <a:br>
              <a:rPr lang="fr-FR" sz="3200" dirty="0" smtClean="0"/>
            </a:br>
            <a:r>
              <a:rPr lang="fr-FR" sz="3200" dirty="0" smtClean="0"/>
              <a:t>au sein de chaque projet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142984"/>
            <a:ext cx="8143932" cy="357190"/>
          </a:xfrm>
        </p:spPr>
        <p:txBody>
          <a:bodyPr>
            <a:noAutofit/>
          </a:bodyPr>
          <a:lstStyle/>
          <a:p>
            <a:r>
              <a:rPr lang="fr-FR" sz="1800" u="sng" dirty="0" smtClean="0">
                <a:solidFill>
                  <a:srgbClr val="00B0F0"/>
                </a:solidFill>
              </a:rPr>
              <a:t>Gradation  </a:t>
            </a:r>
            <a:r>
              <a:rPr lang="fr-FR" sz="1800" dirty="0" smtClean="0"/>
              <a:t>dans le </a:t>
            </a:r>
            <a:r>
              <a:rPr lang="fr-FR" sz="1800" u="sng" dirty="0" smtClean="0"/>
              <a:t>parcours</a:t>
            </a:r>
            <a:r>
              <a:rPr lang="fr-FR" sz="1800" dirty="0" smtClean="0"/>
              <a:t> d’apprentissage </a:t>
            </a:r>
            <a:r>
              <a:rPr lang="fr-FR" sz="1800" u="sng" dirty="0" smtClean="0"/>
              <a:t>menant à la tâche finale orale </a:t>
            </a:r>
            <a:r>
              <a:rPr lang="fr-FR" sz="1800" dirty="0" smtClean="0"/>
              <a:t>du projet.</a:t>
            </a:r>
          </a:p>
          <a:p>
            <a:pPr>
              <a:buNone/>
            </a:pPr>
            <a:r>
              <a:rPr lang="fr-FR" sz="1800" dirty="0" smtClean="0"/>
              <a:t>.</a:t>
            </a: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1"/>
          </p:nvPr>
        </p:nvSpPr>
        <p:spPr>
          <a:xfrm>
            <a:off x="36944" y="6429396"/>
            <a:ext cx="9144000" cy="292079"/>
          </a:xfrm>
        </p:spPr>
        <p:txBody>
          <a:bodyPr/>
          <a:lstStyle/>
          <a:p>
            <a:r>
              <a:rPr lang="fr-FR" sz="1100" dirty="0" smtClean="0"/>
              <a:t>Christelle MARECAUX-RENAUDOT (lycée les Eaux Claires, Grenoble) &amp; Elsa ORFEUILLE (lycée Guillaume Fichet, Bonneville), 2019</a:t>
            </a:r>
            <a:endParaRPr lang="fr-FR" sz="1100" dirty="0"/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179512" y="2060848"/>
          <a:ext cx="6084168" cy="402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9632"/>
                <a:gridCol w="4824536"/>
              </a:tblGrid>
              <a:tr h="370840">
                <a:tc>
                  <a:txBody>
                    <a:bodyPr/>
                    <a:lstStyle/>
                    <a:p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Exemple de progression </a:t>
                      </a:r>
                      <a:r>
                        <a:rPr lang="fr-FR" sz="1600" u="sng" dirty="0" smtClean="0"/>
                        <a:t>annuelle</a:t>
                      </a:r>
                      <a:r>
                        <a:rPr lang="fr-FR" sz="1600" dirty="0" smtClean="0"/>
                        <a:t> en 2</a:t>
                      </a:r>
                      <a:r>
                        <a:rPr lang="fr-FR" sz="1600" baseline="30000" dirty="0" smtClean="0"/>
                        <a:t>nde</a:t>
                      </a:r>
                      <a:r>
                        <a:rPr lang="fr-FR" sz="1600" dirty="0" smtClean="0"/>
                        <a:t> </a:t>
                      </a:r>
                    </a:p>
                    <a:p>
                      <a:pPr algn="ctr"/>
                      <a:r>
                        <a:rPr lang="fr-FR" sz="1600" dirty="0" smtClean="0"/>
                        <a:t>(exemple: Christelle </a:t>
                      </a:r>
                      <a:r>
                        <a:rPr lang="fr-FR" sz="1600" dirty="0" err="1" smtClean="0"/>
                        <a:t>Marécaux</a:t>
                      </a:r>
                      <a:r>
                        <a:rPr lang="fr-FR" sz="1600" dirty="0" smtClean="0"/>
                        <a:t>)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Projet n°1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="1" i="0" dirty="0" smtClean="0">
                          <a:solidFill>
                            <a:srgbClr val="00B050"/>
                          </a:solidFill>
                        </a:rPr>
                        <a:t>Production</a:t>
                      </a:r>
                      <a:r>
                        <a:rPr lang="fr-FR" sz="1600" b="1" i="0" baseline="0" dirty="0" smtClean="0">
                          <a:solidFill>
                            <a:srgbClr val="00B050"/>
                          </a:solidFill>
                        </a:rPr>
                        <a:t> orale </a:t>
                      </a:r>
                      <a:r>
                        <a:rPr lang="fr-FR" sz="1600" b="1" i="0" baseline="0" dirty="0" smtClean="0">
                          <a:solidFill>
                            <a:srgbClr val="007635"/>
                          </a:solidFill>
                        </a:rPr>
                        <a:t>en continu </a:t>
                      </a:r>
                      <a:r>
                        <a:rPr lang="fr-FR" sz="1600" b="1" i="0" baseline="0" dirty="0" smtClean="0">
                          <a:solidFill>
                            <a:srgbClr val="00B050"/>
                          </a:solidFill>
                        </a:rPr>
                        <a:t>(</a:t>
                      </a:r>
                      <a:r>
                        <a:rPr lang="fr-FR" sz="1600" b="1" i="0" baseline="0" dirty="0" smtClean="0">
                          <a:solidFill>
                            <a:srgbClr val="FF0000"/>
                          </a:solidFill>
                        </a:rPr>
                        <a:t>~</a:t>
                      </a:r>
                      <a:r>
                        <a:rPr lang="fr-FR" sz="1600" b="1" i="0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fr-FR" sz="1600" b="1" i="0" baseline="0" dirty="0" smtClean="0">
                          <a:solidFill>
                            <a:srgbClr val="FF0000"/>
                          </a:solidFill>
                        </a:rPr>
                        <a:t>8 min</a:t>
                      </a:r>
                      <a:r>
                        <a:rPr lang="fr-FR" sz="1600" b="1" i="0" baseline="0" dirty="0" smtClean="0">
                          <a:solidFill>
                            <a:srgbClr val="00B050"/>
                          </a:solidFill>
                        </a:rPr>
                        <a:t>)</a:t>
                      </a:r>
                      <a:r>
                        <a:rPr lang="fr-FR" sz="1600" b="1" i="0" baseline="0" dirty="0" smtClean="0">
                          <a:solidFill>
                            <a:srgbClr val="7030A0"/>
                          </a:solidFill>
                        </a:rPr>
                        <a:t> </a:t>
                      </a:r>
                      <a:r>
                        <a:rPr lang="fr-FR" sz="1600" i="0" baseline="0" dirty="0" smtClean="0"/>
                        <a:t>: </a:t>
                      </a:r>
                      <a:r>
                        <a:rPr lang="fr-FR" sz="1600" i="1" baseline="0" dirty="0" smtClean="0"/>
                        <a:t>présentation argumentée en direct de leur poster ‘campagne anti-discrimination couleur  peau’</a:t>
                      </a:r>
                    </a:p>
                    <a:p>
                      <a:r>
                        <a:rPr lang="fr-FR" sz="1600" b="1" i="0" baseline="0" dirty="0" smtClean="0">
                          <a:solidFill>
                            <a:srgbClr val="00B050"/>
                          </a:solidFill>
                        </a:rPr>
                        <a:t>+ Production orale </a:t>
                      </a:r>
                      <a:r>
                        <a:rPr lang="fr-FR" sz="1600" b="1" i="0" baseline="0" dirty="0" smtClean="0">
                          <a:solidFill>
                            <a:srgbClr val="1DE713"/>
                          </a:solidFill>
                        </a:rPr>
                        <a:t>en interaction</a:t>
                      </a:r>
                      <a:r>
                        <a:rPr lang="fr-FR" sz="1600" b="1" i="0" baseline="0" dirty="0" smtClean="0">
                          <a:solidFill>
                            <a:srgbClr val="00B050"/>
                          </a:solidFill>
                        </a:rPr>
                        <a:t>(</a:t>
                      </a:r>
                      <a:r>
                        <a:rPr lang="fr-FR" sz="1600" b="1" i="0" baseline="0" dirty="0" smtClean="0">
                          <a:solidFill>
                            <a:srgbClr val="FF0000"/>
                          </a:solidFill>
                        </a:rPr>
                        <a:t>~3min</a:t>
                      </a:r>
                      <a:r>
                        <a:rPr lang="fr-FR" sz="1600" b="1" i="0" baseline="0" dirty="0" smtClean="0">
                          <a:solidFill>
                            <a:srgbClr val="00B050"/>
                          </a:solidFill>
                        </a:rPr>
                        <a:t>):  </a:t>
                      </a:r>
                    </a:p>
                    <a:p>
                      <a:r>
                        <a:rPr lang="fr-FR" sz="1600" i="1" dirty="0" smtClean="0"/>
                        <a:t>réponses aux questions spontanées</a:t>
                      </a:r>
                      <a:r>
                        <a:rPr lang="fr-FR" sz="1600" i="1" baseline="0" dirty="0" smtClean="0"/>
                        <a:t> posées par l’auditoire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Projet n°2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="1" i="0" baseline="0" dirty="0" smtClean="0">
                          <a:solidFill>
                            <a:srgbClr val="00B050"/>
                          </a:solidFill>
                        </a:rPr>
                        <a:t>Production orale </a:t>
                      </a:r>
                      <a:r>
                        <a:rPr lang="fr-FR" sz="1600" b="1" i="0" baseline="0" dirty="0" smtClean="0">
                          <a:solidFill>
                            <a:srgbClr val="1DE713"/>
                          </a:solidFill>
                        </a:rPr>
                        <a:t>en interaction </a:t>
                      </a:r>
                      <a:r>
                        <a:rPr lang="fr-FR" sz="1600" b="1" i="0" baseline="0" dirty="0" smtClean="0">
                          <a:solidFill>
                            <a:srgbClr val="00B050"/>
                          </a:solidFill>
                        </a:rPr>
                        <a:t>(</a:t>
                      </a:r>
                      <a:r>
                        <a:rPr lang="fr-FR" sz="1600" b="1" i="0" baseline="0" dirty="0" smtClean="0">
                          <a:solidFill>
                            <a:srgbClr val="FF0000"/>
                          </a:solidFill>
                        </a:rPr>
                        <a:t>~8min</a:t>
                      </a:r>
                      <a:r>
                        <a:rPr lang="fr-FR" sz="1600" b="1" i="0" baseline="0" dirty="0" smtClean="0">
                          <a:solidFill>
                            <a:srgbClr val="00B050"/>
                          </a:solidFill>
                        </a:rPr>
                        <a:t>): </a:t>
                      </a:r>
                      <a:r>
                        <a:rPr lang="fr-FR" sz="1600" i="1" dirty="0" smtClean="0"/>
                        <a:t>entretien d’embauche pour un poste d’astronaute à la NASA avec rôle inconnu       (4 personnes, 2 rôles différents) 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1600" dirty="0" smtClean="0"/>
                        <a:t>Projet n°3</a:t>
                      </a:r>
                      <a:endParaRPr lang="fr-F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600" b="1" i="0" baseline="0" dirty="0" smtClean="0">
                          <a:solidFill>
                            <a:srgbClr val="00B050"/>
                          </a:solidFill>
                        </a:rPr>
                        <a:t>Production orale </a:t>
                      </a:r>
                      <a:r>
                        <a:rPr lang="fr-FR" sz="1600" b="1" i="0" baseline="0" dirty="0" smtClean="0">
                          <a:solidFill>
                            <a:srgbClr val="1DE713"/>
                          </a:solidFill>
                        </a:rPr>
                        <a:t>en interaction</a:t>
                      </a:r>
                      <a:r>
                        <a:rPr lang="fr-FR" sz="1600" b="1" i="0" baseline="0" dirty="0" smtClean="0">
                          <a:solidFill>
                            <a:srgbClr val="00B050"/>
                          </a:solidFill>
                        </a:rPr>
                        <a:t> (</a:t>
                      </a:r>
                      <a:r>
                        <a:rPr lang="fr-FR" sz="1600" b="1" i="0" baseline="0" dirty="0" smtClean="0">
                          <a:solidFill>
                            <a:srgbClr val="FF0000"/>
                          </a:solidFill>
                        </a:rPr>
                        <a:t>~15min</a:t>
                      </a:r>
                      <a:r>
                        <a:rPr lang="fr-FR" sz="1600" b="1" i="0" baseline="0" dirty="0" smtClean="0">
                          <a:solidFill>
                            <a:srgbClr val="00B050"/>
                          </a:solidFill>
                        </a:rPr>
                        <a:t>): </a:t>
                      </a:r>
                      <a:r>
                        <a:rPr lang="fr-FR" sz="1600" i="1" dirty="0" smtClean="0"/>
                        <a:t>débat sur les innovations technologiques          (</a:t>
                      </a:r>
                      <a:r>
                        <a:rPr lang="fr-FR" sz="1600" i="1" baseline="0" dirty="0" smtClean="0"/>
                        <a:t>6 personnes, 6 rôles différents)</a:t>
                      </a:r>
                      <a:endParaRPr lang="fr-FR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à coins arrondis 5"/>
          <p:cNvSpPr/>
          <p:nvPr/>
        </p:nvSpPr>
        <p:spPr>
          <a:xfrm>
            <a:off x="0" y="4221088"/>
            <a:ext cx="6300192" cy="1008112"/>
          </a:xfrm>
          <a:prstGeom prst="round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6876256" y="4653136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hlinkClick r:id="rId4" action="ppaction://hlinkfile"/>
              </a:rPr>
              <a:t>Chronologie_Sequence _NASA</a:t>
            </a:r>
            <a:endParaRPr lang="fr-FR" sz="1200" dirty="0"/>
          </a:p>
        </p:txBody>
      </p:sp>
      <p:sp>
        <p:nvSpPr>
          <p:cNvPr id="11" name="ZoneTexte 10"/>
          <p:cNvSpPr txBox="1"/>
          <p:nvPr/>
        </p:nvSpPr>
        <p:spPr>
          <a:xfrm>
            <a:off x="6444208" y="3789040"/>
            <a:ext cx="1944216" cy="510778"/>
          </a:xfrm>
          <a:prstGeom prst="round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EXEMPLE  1</a:t>
            </a:r>
            <a:endParaRPr lang="fr-FR" sz="2400" b="1" dirty="0"/>
          </a:p>
        </p:txBody>
      </p:sp>
      <p:sp>
        <p:nvSpPr>
          <p:cNvPr id="13" name="Flèche droite 12"/>
          <p:cNvSpPr/>
          <p:nvPr/>
        </p:nvSpPr>
        <p:spPr>
          <a:xfrm>
            <a:off x="6372200" y="4869160"/>
            <a:ext cx="432048" cy="21602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4" name="audio diapos 6_7.m4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6948264" y="2132856"/>
            <a:ext cx="520824" cy="520824"/>
          </a:xfrm>
          <a:prstGeom prst="rect">
            <a:avLst/>
          </a:prstGeom>
        </p:spPr>
      </p:pic>
      <p:sp>
        <p:nvSpPr>
          <p:cNvPr id="15" name="Espace réservé du numéro de diapositive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55B3-EC21-4B30-8AF5-0802F3118DE8}" type="slidenum">
              <a:rPr lang="fr-FR" smtClean="0"/>
              <a:pPr/>
              <a:t>6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0"/>
            <a:ext cx="8676456" cy="1143000"/>
          </a:xfrm>
        </p:spPr>
        <p:txBody>
          <a:bodyPr>
            <a:noAutofit/>
          </a:bodyPr>
          <a:lstStyle/>
          <a:p>
            <a:pPr algn="ctr"/>
            <a:r>
              <a:rPr lang="fr-FR" sz="3200" dirty="0" smtClean="0"/>
              <a:t>L’ORAL, UN PARCOURS PROGRESSIF…</a:t>
            </a:r>
            <a:br>
              <a:rPr lang="fr-FR" sz="3200" dirty="0" smtClean="0"/>
            </a:br>
            <a:r>
              <a:rPr lang="fr-FR" sz="3200" dirty="0" smtClean="0"/>
              <a:t>au sein de chaque projet</a:t>
            </a:r>
            <a:endParaRPr lang="fr-FR" sz="32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8596" y="1357298"/>
            <a:ext cx="8001024" cy="373720"/>
          </a:xfrm>
        </p:spPr>
        <p:txBody>
          <a:bodyPr>
            <a:noAutofit/>
          </a:bodyPr>
          <a:lstStyle/>
          <a:p>
            <a:r>
              <a:rPr lang="fr-FR" sz="1800" u="sng" dirty="0" smtClean="0">
                <a:solidFill>
                  <a:srgbClr val="00B0F0"/>
                </a:solidFill>
              </a:rPr>
              <a:t>Gradation  </a:t>
            </a:r>
            <a:r>
              <a:rPr lang="fr-FR" sz="1800" dirty="0" smtClean="0"/>
              <a:t>dans le </a:t>
            </a:r>
            <a:r>
              <a:rPr lang="fr-FR" sz="1800" u="sng" dirty="0" smtClean="0"/>
              <a:t>parcours</a:t>
            </a:r>
            <a:r>
              <a:rPr lang="fr-FR" sz="1800" dirty="0" smtClean="0"/>
              <a:t> d’apprentissage </a:t>
            </a:r>
            <a:r>
              <a:rPr lang="fr-FR" sz="1800" u="sng" dirty="0" smtClean="0"/>
              <a:t>menant à la tâche finale orale </a:t>
            </a:r>
            <a:r>
              <a:rPr lang="fr-FR" sz="1800" dirty="0" smtClean="0"/>
              <a:t>du projet.</a:t>
            </a:r>
          </a:p>
        </p:txBody>
      </p:sp>
      <p:graphicFrame>
        <p:nvGraphicFramePr>
          <p:cNvPr id="5" name="Tableau 4"/>
          <p:cNvGraphicFramePr>
            <a:graphicFrameLocks noGrp="1"/>
          </p:cNvGraphicFramePr>
          <p:nvPr/>
        </p:nvGraphicFramePr>
        <p:xfrm>
          <a:off x="357158" y="2285992"/>
          <a:ext cx="5871026" cy="2138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8256"/>
                <a:gridCol w="4722770"/>
              </a:tblGrid>
              <a:tr h="370840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/>
                        <a:t>Exemple de progression </a:t>
                      </a:r>
                      <a:r>
                        <a:rPr lang="fr-FR" sz="1600" u="sng" dirty="0" smtClean="0"/>
                        <a:t>annuelle</a:t>
                      </a:r>
                      <a:r>
                        <a:rPr lang="fr-FR" sz="1600" dirty="0" smtClean="0"/>
                        <a:t> en 2</a:t>
                      </a:r>
                      <a:r>
                        <a:rPr lang="fr-FR" sz="1600" baseline="30000" dirty="0" smtClean="0"/>
                        <a:t>nde</a:t>
                      </a:r>
                      <a:r>
                        <a:rPr lang="fr-FR" sz="1600" baseline="0" dirty="0" smtClean="0"/>
                        <a:t> </a:t>
                      </a:r>
                    </a:p>
                    <a:p>
                      <a:pPr algn="ctr"/>
                      <a:r>
                        <a:rPr lang="fr-FR" sz="1600" baseline="0" dirty="0" smtClean="0"/>
                        <a:t>(exemple: Elsa </a:t>
                      </a:r>
                      <a:r>
                        <a:rPr lang="fr-FR" sz="1600" baseline="0" dirty="0" err="1" smtClean="0"/>
                        <a:t>Orfeuille</a:t>
                      </a:r>
                      <a:r>
                        <a:rPr lang="fr-FR" sz="1600" baseline="0" dirty="0" smtClean="0"/>
                        <a:t>)</a:t>
                      </a:r>
                      <a:endParaRPr lang="fr-F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Projet n°1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Projet n°2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800" b="1" i="0" baseline="0" dirty="0" smtClean="0">
                          <a:solidFill>
                            <a:srgbClr val="00B050"/>
                          </a:solidFill>
                        </a:rPr>
                        <a:t>Production orale </a:t>
                      </a:r>
                      <a:r>
                        <a:rPr lang="fr-FR" sz="1800" b="1" i="0" baseline="0" dirty="0" smtClean="0">
                          <a:solidFill>
                            <a:srgbClr val="00FA71"/>
                          </a:solidFill>
                        </a:rPr>
                        <a:t>en interaction</a:t>
                      </a:r>
                      <a:r>
                        <a:rPr lang="fr-FR" sz="1800" b="1" i="0" baseline="0" dirty="0" smtClean="0">
                          <a:solidFill>
                            <a:srgbClr val="00B050"/>
                          </a:solidFill>
                        </a:rPr>
                        <a:t>(</a:t>
                      </a:r>
                      <a:r>
                        <a:rPr lang="fr-FR" sz="1800" b="1" i="0" baseline="0" dirty="0" smtClean="0">
                          <a:solidFill>
                            <a:srgbClr val="FF0000"/>
                          </a:solidFill>
                        </a:rPr>
                        <a:t>~10 min</a:t>
                      </a:r>
                      <a:r>
                        <a:rPr lang="fr-FR" sz="1800" b="1" i="0" baseline="0" dirty="0" smtClean="0">
                          <a:solidFill>
                            <a:srgbClr val="00B050"/>
                          </a:solidFill>
                        </a:rPr>
                        <a:t>): </a:t>
                      </a:r>
                    </a:p>
                    <a:p>
                      <a:r>
                        <a:rPr lang="fr-FR" b="0" i="1" baseline="0" dirty="0" smtClean="0">
                          <a:solidFill>
                            <a:schemeClr val="dk1"/>
                          </a:solidFill>
                        </a:rPr>
                        <a:t>débat sur le clonage et autres manipulations génétiques </a:t>
                      </a:r>
                    </a:p>
                    <a:p>
                      <a:r>
                        <a:rPr lang="fr-FR" i="1" dirty="0" smtClean="0"/>
                        <a:t>(4 personnes, 2</a:t>
                      </a:r>
                      <a:r>
                        <a:rPr lang="fr-FR" i="1" baseline="0" dirty="0" smtClean="0"/>
                        <a:t> ‘pour’, 2 ‘contre’</a:t>
                      </a:r>
                      <a:r>
                        <a:rPr lang="fr-FR" i="1" dirty="0" smtClean="0"/>
                        <a:t>) 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Espace réservé du pied de page 11"/>
          <p:cNvSpPr txBox="1">
            <a:spLocks/>
          </p:cNvSpPr>
          <p:nvPr/>
        </p:nvSpPr>
        <p:spPr>
          <a:xfrm>
            <a:off x="46180" y="6429396"/>
            <a:ext cx="9001156" cy="292079"/>
          </a:xfrm>
          <a:prstGeom prst="rect">
            <a:avLst/>
          </a:prstGeom>
        </p:spPr>
        <p:txBody>
          <a:bodyPr vert="horz" lIns="0" tIns="0" rIns="0" bIns="0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9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Christelle MARECAUX-RENAUDOT (lycée les Eaux Claires, Grenoble), Elsa ORFEUILLE (lycée Guillaume Fichet, Bonneville), 2019</a:t>
            </a:r>
            <a:endParaRPr kumimoji="0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hade val="9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6660232" y="3429000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 smtClean="0">
                <a:hlinkClick r:id="rId3" action="ppaction://hlinkfile"/>
              </a:rPr>
              <a:t>Chronologie_Sequence _CLONAGE_</a:t>
            </a:r>
            <a:endParaRPr lang="fr-FR" sz="1200" dirty="0"/>
          </a:p>
        </p:txBody>
      </p:sp>
      <p:sp>
        <p:nvSpPr>
          <p:cNvPr id="10" name="ZoneTexte 9"/>
          <p:cNvSpPr txBox="1"/>
          <p:nvPr/>
        </p:nvSpPr>
        <p:spPr>
          <a:xfrm>
            <a:off x="6588224" y="2348880"/>
            <a:ext cx="1944216" cy="510778"/>
          </a:xfrm>
          <a:prstGeom prst="round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EXEMPLE  2</a:t>
            </a:r>
            <a:endParaRPr lang="fr-FR" sz="2400" b="1" dirty="0"/>
          </a:p>
        </p:txBody>
      </p:sp>
      <p:sp>
        <p:nvSpPr>
          <p:cNvPr id="11" name="Rectangle à coins arrondis 10"/>
          <p:cNvSpPr/>
          <p:nvPr/>
        </p:nvSpPr>
        <p:spPr>
          <a:xfrm>
            <a:off x="323528" y="3212976"/>
            <a:ext cx="5904656" cy="1224136"/>
          </a:xfrm>
          <a:prstGeom prst="roundRect">
            <a:avLst/>
          </a:prstGeom>
          <a:noFill/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Flèche droite 14"/>
          <p:cNvSpPr/>
          <p:nvPr/>
        </p:nvSpPr>
        <p:spPr>
          <a:xfrm>
            <a:off x="6281720" y="3573016"/>
            <a:ext cx="432048" cy="21602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DD55B3-EC21-4B30-8AF5-0802F3118DE8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Fonderie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1439</TotalTime>
  <Words>761</Words>
  <Application>Microsoft Office PowerPoint</Application>
  <PresentationFormat>Affichage à l'écran (4:3)</PresentationFormat>
  <Paragraphs>93</Paragraphs>
  <Slides>7</Slides>
  <Notes>2</Notes>
  <HiddenSlides>0</HiddenSlides>
  <MMClips>4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Débit</vt:lpstr>
      <vt:lpstr>Oral, un objet d’apprentissage selon un parcours progressif</vt:lpstr>
      <vt:lpstr>CADRE</vt:lpstr>
      <vt:lpstr>OBJECTIFS</vt:lpstr>
      <vt:lpstr>L’ORAL, UN PARCOURS PROGRESSIF… sur l’année</vt:lpstr>
      <vt:lpstr>L’ORAL, UN PARCOURS PROGRESSIF… sur l’année</vt:lpstr>
      <vt:lpstr>L’ORAL, UN PARCOURS PROGRESSIF… au sein de chaque projet</vt:lpstr>
      <vt:lpstr>L’ORAL, UN PARCOURS PROGRESSIF… au sein de chaque projet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Oral, un parcours d’apprentissage</dc:title>
  <dc:creator>Utilisateur Windows</dc:creator>
  <cp:lastModifiedBy>Christine</cp:lastModifiedBy>
  <cp:revision>159</cp:revision>
  <dcterms:created xsi:type="dcterms:W3CDTF">2019-04-12T07:48:38Z</dcterms:created>
  <dcterms:modified xsi:type="dcterms:W3CDTF">2019-07-12T07:55:30Z</dcterms:modified>
</cp:coreProperties>
</file>