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4"/>
  </p:notesMasterIdLst>
  <p:sldIdLst>
    <p:sldId id="274" r:id="rId3"/>
    <p:sldId id="275" r:id="rId4"/>
    <p:sldId id="277" r:id="rId5"/>
    <p:sldId id="278" r:id="rId6"/>
    <p:sldId id="279" r:id="rId7"/>
    <p:sldId id="280" r:id="rId8"/>
    <p:sldId id="282" r:id="rId9"/>
    <p:sldId id="283" r:id="rId10"/>
    <p:sldId id="286" r:id="rId11"/>
    <p:sldId id="284" r:id="rId12"/>
    <p:sldId id="287" r:id="rId13"/>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70" autoAdjust="0"/>
  </p:normalViewPr>
  <p:slideViewPr>
    <p:cSldViewPr>
      <p:cViewPr varScale="1">
        <p:scale>
          <a:sx n="80" d="100"/>
          <a:sy n="80" d="100"/>
        </p:scale>
        <p:origin x="-754"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PlaceHolder 1"/>
          <p:cNvSpPr>
            <a:spLocks noGrp="1"/>
          </p:cNvSpPr>
          <p:nvPr>
            <p:ph type="body"/>
          </p:nvPr>
        </p:nvSpPr>
        <p:spPr>
          <a:xfrm>
            <a:off x="756000" y="5078520"/>
            <a:ext cx="6047640" cy="4811040"/>
          </a:xfrm>
          <a:prstGeom prst="rect">
            <a:avLst/>
          </a:prstGeom>
        </p:spPr>
        <p:txBody>
          <a:bodyPr lIns="0" tIns="0" rIns="0" bIns="0"/>
          <a:lstStyle/>
          <a:p>
            <a:r>
              <a:rPr lang="fr-FR" sz="2000" b="0" strike="noStrike" spc="-1">
                <a:solidFill>
                  <a:srgbClr val="000000"/>
                </a:solidFill>
                <a:uFill>
                  <a:solidFill>
                    <a:srgbClr val="FFFFFF"/>
                  </a:solidFill>
                </a:uFill>
                <a:latin typeface="Arial"/>
              </a:rPr>
              <a:t>Cliquez pour modifier le format des notes</a:t>
            </a:r>
          </a:p>
        </p:txBody>
      </p:sp>
      <p:sp>
        <p:nvSpPr>
          <p:cNvPr id="73" name="PlaceHolder 2"/>
          <p:cNvSpPr>
            <a:spLocks noGrp="1"/>
          </p:cNvSpPr>
          <p:nvPr>
            <p:ph type="hdr"/>
          </p:nvPr>
        </p:nvSpPr>
        <p:spPr>
          <a:xfrm>
            <a:off x="0" y="0"/>
            <a:ext cx="3280680" cy="534240"/>
          </a:xfrm>
          <a:prstGeom prst="rect">
            <a:avLst/>
          </a:prstGeom>
        </p:spPr>
        <p:txBody>
          <a:bodyPr lIns="0" tIns="0" rIns="0" bIns="0"/>
          <a:lstStyle/>
          <a:p>
            <a:r>
              <a:rPr lang="fr-FR" sz="1400" b="0" strike="noStrike" spc="-1">
                <a:solidFill>
                  <a:srgbClr val="000000"/>
                </a:solidFill>
                <a:uFill>
                  <a:solidFill>
                    <a:srgbClr val="FFFFFF"/>
                  </a:solidFill>
                </a:uFill>
                <a:latin typeface="Times New Roman"/>
              </a:rPr>
              <a:t> </a:t>
            </a:r>
          </a:p>
        </p:txBody>
      </p:sp>
      <p:sp>
        <p:nvSpPr>
          <p:cNvPr id="74" name="PlaceHolder 3"/>
          <p:cNvSpPr>
            <a:spLocks noGrp="1"/>
          </p:cNvSpPr>
          <p:nvPr>
            <p:ph type="dt"/>
          </p:nvPr>
        </p:nvSpPr>
        <p:spPr>
          <a:xfrm>
            <a:off x="4278960" y="0"/>
            <a:ext cx="3280680" cy="534240"/>
          </a:xfrm>
          <a:prstGeom prst="rect">
            <a:avLst/>
          </a:prstGeom>
        </p:spPr>
        <p:txBody>
          <a:bodyPr lIns="0" tIns="0" rIns="0" bIns="0"/>
          <a:lstStyle/>
          <a:p>
            <a:pPr algn="r"/>
            <a:r>
              <a:rPr lang="fr-FR" sz="1400" b="0" strike="noStrike" spc="-1">
                <a:solidFill>
                  <a:srgbClr val="000000"/>
                </a:solidFill>
                <a:uFill>
                  <a:solidFill>
                    <a:srgbClr val="FFFFFF"/>
                  </a:solidFill>
                </a:uFill>
                <a:latin typeface="Times New Roman"/>
              </a:rPr>
              <a:t> </a:t>
            </a:r>
          </a:p>
        </p:txBody>
      </p:sp>
      <p:sp>
        <p:nvSpPr>
          <p:cNvPr id="75" name="PlaceHolder 4"/>
          <p:cNvSpPr>
            <a:spLocks noGrp="1"/>
          </p:cNvSpPr>
          <p:nvPr>
            <p:ph type="ftr"/>
          </p:nvPr>
        </p:nvSpPr>
        <p:spPr>
          <a:xfrm>
            <a:off x="0" y="10157400"/>
            <a:ext cx="3280680" cy="534240"/>
          </a:xfrm>
          <a:prstGeom prst="rect">
            <a:avLst/>
          </a:prstGeom>
        </p:spPr>
        <p:txBody>
          <a:bodyPr lIns="0" tIns="0" rIns="0" bIns="0" anchor="b"/>
          <a:lstStyle/>
          <a:p>
            <a:r>
              <a:rPr lang="fr-FR" sz="1400" b="0" strike="noStrike" spc="-1">
                <a:solidFill>
                  <a:srgbClr val="000000"/>
                </a:solidFill>
                <a:uFill>
                  <a:solidFill>
                    <a:srgbClr val="FFFFFF"/>
                  </a:solidFill>
                </a:uFill>
                <a:latin typeface="Times New Roman"/>
              </a:rPr>
              <a:t> </a:t>
            </a:r>
          </a:p>
        </p:txBody>
      </p:sp>
      <p:sp>
        <p:nvSpPr>
          <p:cNvPr id="76" name="PlaceHolder 5"/>
          <p:cNvSpPr>
            <a:spLocks noGrp="1"/>
          </p:cNvSpPr>
          <p:nvPr>
            <p:ph type="sldNum"/>
          </p:nvPr>
        </p:nvSpPr>
        <p:spPr>
          <a:xfrm>
            <a:off x="4278960" y="10157400"/>
            <a:ext cx="3280680" cy="534240"/>
          </a:xfrm>
          <a:prstGeom prst="rect">
            <a:avLst/>
          </a:prstGeom>
        </p:spPr>
        <p:txBody>
          <a:bodyPr lIns="0" tIns="0" rIns="0" bIns="0" anchor="b"/>
          <a:lstStyle/>
          <a:p>
            <a:pPr algn="r"/>
            <a:fld id="{A80F27E5-18EE-4503-A9EB-6A20B397E9D6}" type="slidenum">
              <a:rPr lang="fr-FR" sz="1400" b="0" strike="noStrike" spc="-1">
                <a:solidFill>
                  <a:srgbClr val="000000"/>
                </a:solidFill>
                <a:uFill>
                  <a:solidFill>
                    <a:srgbClr val="FFFFFF"/>
                  </a:solidFill>
                </a:uFill>
                <a:latin typeface="Times New Roman"/>
              </a:rPr>
              <a:pPr algn="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61289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p:cNvSpPr>
          <p:nvPr>
            <p:ph type="body"/>
          </p:nvPr>
        </p:nvSpPr>
        <p:spPr>
          <a:xfrm>
            <a:off x="755640" y="5145120"/>
            <a:ext cx="6047640" cy="4209480"/>
          </a:xfrm>
          <a:prstGeom prst="rect">
            <a:avLst/>
          </a:prstGeom>
        </p:spPr>
        <p:txBody>
          <a:bodyPr lIns="0" tIns="0" rIns="0" bIns="0"/>
          <a:lstStyle/>
          <a:p>
            <a:endParaRPr lang="fr-FR" sz="2000" b="0" strike="noStrike" spc="-1">
              <a:solidFill>
                <a:srgbClr val="000000"/>
              </a:solidFill>
              <a:uFill>
                <a:solidFill>
                  <a:srgbClr val="FFFFFF"/>
                </a:solidFill>
              </a:uFill>
              <a:latin typeface="Arial"/>
            </a:endParaRPr>
          </a:p>
        </p:txBody>
      </p:sp>
      <p:sp>
        <p:nvSpPr>
          <p:cNvPr id="274" name="CustomShape 2"/>
          <p:cNvSpPr/>
          <p:nvPr/>
        </p:nvSpPr>
        <p:spPr>
          <a:xfrm>
            <a:off x="4281480" y="10155240"/>
            <a:ext cx="3276000" cy="53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5B01D48-6640-4EE8-B246-2C2D5A350689}" type="slidenum">
              <a:rPr lang="fr-FR" sz="1200" b="0" strike="noStrike" spc="-1">
                <a:solidFill>
                  <a:srgbClr val="000000"/>
                </a:solidFill>
                <a:uFill>
                  <a:solidFill>
                    <a:srgbClr val="FFFFFF"/>
                  </a:solidFill>
                </a:uFill>
                <a:latin typeface="Times New Roman"/>
              </a:rPr>
              <a:pPr algn="r">
                <a:lnSpc>
                  <a:spcPct val="100000"/>
                </a:lnSpc>
              </a:pPr>
              <a:t>11</a:t>
            </a:fld>
            <a:endParaRPr lang="fr-FR" sz="12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pic>
        <p:nvPicPr>
          <p:cNvPr id="34" name="Image 33"/>
          <p:cNvPicPr/>
          <p:nvPr/>
        </p:nvPicPr>
        <p:blipFill>
          <a:blip r:embed="rId2" cstate="print"/>
          <a:stretch/>
        </p:blipFill>
        <p:spPr>
          <a:xfrm>
            <a:off x="3602880" y="1604520"/>
            <a:ext cx="4984920" cy="3977280"/>
          </a:xfrm>
          <a:prstGeom prst="rect">
            <a:avLst/>
          </a:prstGeom>
          <a:ln>
            <a:noFill/>
          </a:ln>
        </p:spPr>
      </p:pic>
      <p:pic>
        <p:nvPicPr>
          <p:cNvPr id="35" name="Image 34"/>
          <p:cNvPicPr/>
          <p:nvPr/>
        </p:nvPicPr>
        <p:blipFill>
          <a:blip r:embed="rId2" cstate="print"/>
          <a:stretch/>
        </p:blipFill>
        <p:spPr>
          <a:xfrm>
            <a:off x="360288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3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4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4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50"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6"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pic>
        <p:nvPicPr>
          <p:cNvPr id="70" name="Image 69"/>
          <p:cNvPicPr/>
          <p:nvPr/>
        </p:nvPicPr>
        <p:blipFill>
          <a:blip r:embed="rId2" cstate="print"/>
          <a:stretch/>
        </p:blipFill>
        <p:spPr>
          <a:xfrm>
            <a:off x="3602880" y="1604520"/>
            <a:ext cx="4984920" cy="3977280"/>
          </a:xfrm>
          <a:prstGeom prst="rect">
            <a:avLst/>
          </a:prstGeom>
          <a:ln>
            <a:noFill/>
          </a:ln>
        </p:spPr>
      </p:pic>
      <p:pic>
        <p:nvPicPr>
          <p:cNvPr id="71" name="Image 70"/>
          <p:cNvPicPr/>
          <p:nvPr/>
        </p:nvPicPr>
        <p:blipFill>
          <a:blip r:embed="rId2" cstate="print"/>
          <a:stretch/>
        </p:blipFill>
        <p:spPr>
          <a:xfrm>
            <a:off x="360288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2560" cy="2386080"/>
          </a:xfrm>
          <a:prstGeom prst="rect">
            <a:avLst/>
          </a:prstGeom>
        </p:spPr>
        <p:txBody>
          <a:bodyPr lIns="0" tIns="0" rIns="0" bIns="0" anchor="ctr"/>
          <a:lstStyle/>
          <a:p>
            <a:r>
              <a:rPr lang="fr-FR" sz="1800" b="0" strike="noStrike" spc="-1">
                <a:solidFill>
                  <a:srgbClr val="000000"/>
                </a:solidFill>
                <a:uFill>
                  <a:solidFill>
                    <a:srgbClr val="FFFFFF"/>
                  </a:solidFill>
                </a:uFill>
                <a:latin typeface="Arial"/>
              </a:rPr>
              <a:t>Cliquez pour éditer le format du texte-titre</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uFill>
                  <a:solidFill>
                    <a:srgbClr val="FFFFFF"/>
                  </a:solidFill>
                </a:u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uFill>
                  <a:solidFill>
                    <a:srgbClr val="FFFFFF"/>
                  </a:solidFill>
                </a:uFill>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uFill>
                  <a:solidFill>
                    <a:srgbClr val="FFFFFF"/>
                  </a:solidFill>
                </a:u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fr-FR" sz="4400" b="0" strike="noStrike" spc="-1">
                <a:solidFill>
                  <a:srgbClr val="000000"/>
                </a:solidFill>
                <a:uFill>
                  <a:solidFill>
                    <a:srgbClr val="FFFFFF"/>
                  </a:solidFill>
                </a:uFill>
                <a:latin typeface="Arial"/>
              </a:rPr>
              <a:t>Cliquez pour éditer le format du texte-titre</a:t>
            </a:r>
          </a:p>
        </p:txBody>
      </p:sp>
      <p:sp>
        <p:nvSpPr>
          <p:cNvPr id="3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uFill>
                  <a:solidFill>
                    <a:srgbClr val="FFFFFF"/>
                  </a:solidFill>
                </a:u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uFill>
                  <a:solidFill>
                    <a:srgbClr val="FFFFFF"/>
                  </a:solidFill>
                </a:uFill>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uFill>
                  <a:solidFill>
                    <a:srgbClr val="FFFFFF"/>
                  </a:solidFill>
                </a:u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file:///\\media\orfeuile\programme%20seconde.pdf"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hyperlink" Target="file:///\\media\orfeuile\programme%20seconde.pdf" TargetMode="External"/><Relationship Id="rId1" Type="http://schemas.openxmlformats.org/officeDocument/2006/relationships/slideLayout" Target="../slideLayouts/slideLayout13.xml"/><Relationship Id="rId4" Type="http://schemas.openxmlformats.org/officeDocument/2006/relationships/hyperlink" Target="http://eduterre.ens-lyon.fr/outils/catalogue-deduterre/km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monterletemps.ign.fr/"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eduterre.ens-lyon.fr/outils/catalogue-deduterre/kmz" TargetMode="External"/><Relationship Id="rId2" Type="http://schemas.openxmlformats.org/officeDocument/2006/relationships/hyperlink" Target="file:///\\media\orfeuile\programme%20seconde.pdf" TargetMode="External"/><Relationship Id="rId1" Type="http://schemas.openxmlformats.org/officeDocument/2006/relationships/slideLayout" Target="../slideLayouts/slideLayout13.xml"/><Relationship Id="rId4" Type="http://schemas.openxmlformats.org/officeDocument/2006/relationships/hyperlink" Target="http://pedagogie.ac-limoges.fr/svt/IMG/pdf/spiralite_college_2nde.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duterre.ens-lyon.fr/outils/catalogue-deduterre/kmz"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hyperlink" Target="file:///\\media\orfeuile\programme%20seconde.pdf" TargetMode="External"/><Relationship Id="rId1" Type="http://schemas.openxmlformats.org/officeDocument/2006/relationships/slideLayout" Target="../slideLayouts/slideLayout13.xml"/><Relationship Id="rId5" Type="http://schemas.openxmlformats.org/officeDocument/2006/relationships/hyperlink" Target="file:///\\media\orfeuile\FreeAgent%20Drive\JDI_Annemasse\RS%202018_SVT3_OYAT%20OYAT.pdf" TargetMode="External"/><Relationship Id="rId4" Type="http://schemas.openxmlformats.org/officeDocument/2006/relationships/hyperlink" Target="https://remonterletemps.ign.fr/comparer/basic?x=2.117437&amp;y=46.489054&amp;z=6&amp;layer1=ORTHOIMAGERY.ORTHOPHOTOS&amp;layer2=GEOGRAPHICALGRIDSYSTEMS.MAPS.SCAN-EXPRESS.STANDARD&amp;mode=doubleMa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914400" y="2486520"/>
            <a:ext cx="10362600" cy="13647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fr-FR" sz="4400" b="0" strike="noStrike" spc="-1">
                <a:solidFill>
                  <a:srgbClr val="000000"/>
                </a:solidFill>
                <a:uFill>
                  <a:solidFill>
                    <a:srgbClr val="FFFFFF"/>
                  </a:solidFill>
                </a:uFill>
                <a:latin typeface="Arial"/>
                <a:ea typeface="DejaVu Sans"/>
              </a:rPr>
              <a:t>GEOSCIENCES ET DYNAMIQUE</a:t>
            </a:r>
            <a:r>
              <a:t/>
            </a:r>
            <a:br/>
            <a:r>
              <a:rPr lang="fr-FR" sz="4400" b="0" strike="noStrike" spc="-1">
                <a:solidFill>
                  <a:srgbClr val="000000"/>
                </a:solidFill>
                <a:uFill>
                  <a:solidFill>
                    <a:srgbClr val="FFFFFF"/>
                  </a:solidFill>
                </a:uFill>
                <a:latin typeface="Arial"/>
                <a:ea typeface="DejaVu Sans"/>
              </a:rPr>
              <a:t>DES PAYSAGES</a:t>
            </a:r>
            <a:endParaRPr lang="fr-FR" sz="4400" b="0" strike="noStrike" spc="-1">
              <a:solidFill>
                <a:srgbClr val="000000"/>
              </a:solidFill>
              <a:uFill>
                <a:solidFill>
                  <a:srgbClr val="FFFFFF"/>
                </a:solidFill>
              </a:uFill>
              <a:latin typeface="Arial"/>
            </a:endParaRPr>
          </a:p>
        </p:txBody>
      </p:sp>
      <p:sp>
        <p:nvSpPr>
          <p:cNvPr id="193" name="CustomShape 2"/>
          <p:cNvSpPr/>
          <p:nvPr/>
        </p:nvSpPr>
        <p:spPr>
          <a:xfrm>
            <a:off x="7051320" y="5825880"/>
            <a:ext cx="4027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808080"/>
                </a:solidFill>
                <a:uFill>
                  <a:solidFill>
                    <a:srgbClr val="FFFFFF"/>
                  </a:solidFill>
                </a:uFill>
                <a:latin typeface="Arial"/>
                <a:ea typeface="DejaVu Sans"/>
              </a:rPr>
              <a:t>JDI Annemasse, Mardi 28 mai 2019</a:t>
            </a:r>
            <a:endParaRPr lang="fr-F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Image 10"/>
          <p:cNvPicPr/>
          <p:nvPr/>
        </p:nvPicPr>
        <p:blipFill>
          <a:blip r:embed="rId2" cstate="email">
            <a:extLst>
              <a:ext uri="{28A0092B-C50C-407E-A947-70E740481C1C}">
                <a14:useLocalDpi xmlns:a14="http://schemas.microsoft.com/office/drawing/2010/main"/>
              </a:ext>
            </a:extLst>
          </a:blip>
          <a:srcRect/>
          <a:stretch/>
        </p:blipFill>
        <p:spPr>
          <a:xfrm>
            <a:off x="21600" y="-27360"/>
            <a:ext cx="7286040" cy="4623480"/>
          </a:xfrm>
          <a:prstGeom prst="rect">
            <a:avLst/>
          </a:prstGeom>
          <a:ln>
            <a:noFill/>
          </a:ln>
        </p:spPr>
      </p:pic>
      <p:pic>
        <p:nvPicPr>
          <p:cNvPr id="244" name="Image 11"/>
          <p:cNvPicPr/>
          <p:nvPr/>
        </p:nvPicPr>
        <p:blipFill>
          <a:blip r:embed="rId3" cstate="email">
            <a:extLst>
              <a:ext uri="{28A0092B-C50C-407E-A947-70E740481C1C}">
                <a14:useLocalDpi xmlns:a14="http://schemas.microsoft.com/office/drawing/2010/main"/>
              </a:ext>
            </a:extLst>
          </a:blip>
          <a:srcRect/>
          <a:stretch/>
        </p:blipFill>
        <p:spPr>
          <a:xfrm>
            <a:off x="4703040" y="4437000"/>
            <a:ext cx="7488000" cy="2346120"/>
          </a:xfrm>
          <a:prstGeom prst="rect">
            <a:avLst/>
          </a:prstGeom>
          <a:ln>
            <a:noFill/>
          </a:ln>
        </p:spPr>
      </p:pic>
      <p:sp>
        <p:nvSpPr>
          <p:cNvPr id="245" name="CustomShape 1"/>
          <p:cNvSpPr/>
          <p:nvPr/>
        </p:nvSpPr>
        <p:spPr>
          <a:xfrm>
            <a:off x="623520" y="4725000"/>
            <a:ext cx="3359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uFill>
                  <a:solidFill>
                    <a:srgbClr val="FFFFFF"/>
                  </a:solidFill>
                </a:uFill>
                <a:latin typeface="Arial"/>
                <a:ea typeface="DejaVu Sans"/>
              </a:rPr>
              <a:t>Année 2018</a:t>
            </a:r>
            <a:endParaRPr lang="fr-F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150840" y="188280"/>
            <a:ext cx="2323080" cy="81936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fr-FR" sz="1200" b="1" u="sng" strike="noStrike" spc="-1">
                <a:solidFill>
                  <a:srgbClr val="0000FF"/>
                </a:solidFill>
                <a:uFill>
                  <a:solidFill>
                    <a:srgbClr val="FFFFFF"/>
                  </a:solidFill>
                </a:uFill>
                <a:latin typeface="Calibri"/>
                <a:ea typeface="DejaVu Sans"/>
                <a:hlinkClick r:id="rId3"/>
              </a:rPr>
              <a:t>Classe de 2</a:t>
            </a:r>
            <a:r>
              <a:rPr lang="fr-FR" sz="1200" b="1" u="sng" strike="noStrike" spc="-1" baseline="30000">
                <a:solidFill>
                  <a:srgbClr val="0000FF"/>
                </a:solidFill>
                <a:uFill>
                  <a:solidFill>
                    <a:srgbClr val="FFFFFF"/>
                  </a:solidFill>
                </a:uFill>
                <a:latin typeface="Calibri"/>
                <a:ea typeface="DejaVu Sans"/>
                <a:hlinkClick r:id="rId3"/>
              </a:rPr>
              <a:t>nde</a:t>
            </a:r>
            <a:endParaRPr lang="fr-FR" sz="1200" b="0" strike="noStrike" spc="-1">
              <a:solidFill>
                <a:srgbClr val="000000"/>
              </a:solidFill>
              <a:uFill>
                <a:solidFill>
                  <a:srgbClr val="FFFFFF"/>
                </a:solidFill>
              </a:uFill>
              <a:latin typeface="Arial"/>
            </a:endParaRPr>
          </a:p>
          <a:p>
            <a:pPr>
              <a:lnSpc>
                <a:spcPct val="100000"/>
              </a:lnSpc>
            </a:pPr>
            <a:r>
              <a:rPr lang="fr-FR" sz="1200" b="1" strike="noStrike" spc="-1">
                <a:solidFill>
                  <a:srgbClr val="FFFFFF"/>
                </a:solidFill>
                <a:uFill>
                  <a:solidFill>
                    <a:srgbClr val="FFFFFF"/>
                  </a:solidFill>
                </a:uFill>
                <a:latin typeface="Calibri"/>
                <a:ea typeface="DejaVu Sans"/>
              </a:rPr>
              <a:t>THEMATIQUE :</a:t>
            </a:r>
            <a:endParaRPr lang="fr-FR" sz="1200" b="0" strike="noStrike" spc="-1">
              <a:solidFill>
                <a:srgbClr val="000000"/>
              </a:solidFill>
              <a:uFill>
                <a:solidFill>
                  <a:srgbClr val="FFFFFF"/>
                </a:solidFill>
              </a:uFill>
              <a:latin typeface="Arial"/>
            </a:endParaRPr>
          </a:p>
          <a:p>
            <a:pPr>
              <a:lnSpc>
                <a:spcPct val="100000"/>
              </a:lnSpc>
            </a:pPr>
            <a:r>
              <a:rPr lang="fr-FR" sz="1200" b="1" strike="noStrike" spc="-1">
                <a:solidFill>
                  <a:srgbClr val="FFFFFF"/>
                </a:solidFill>
                <a:uFill>
                  <a:solidFill>
                    <a:srgbClr val="FFFFFF"/>
                  </a:solidFill>
                </a:uFill>
                <a:latin typeface="Calibri"/>
                <a:ea typeface="DejaVu Sans"/>
              </a:rPr>
              <a:t>Les enjeux contemporains de la planète</a:t>
            </a:r>
            <a:endParaRPr lang="fr-FR" sz="1200" b="0" strike="noStrike" spc="-1">
              <a:solidFill>
                <a:srgbClr val="000000"/>
              </a:solidFill>
              <a:uFill>
                <a:solidFill>
                  <a:srgbClr val="FFFFFF"/>
                </a:solidFill>
              </a:uFill>
              <a:latin typeface="Arial"/>
            </a:endParaRPr>
          </a:p>
        </p:txBody>
      </p:sp>
      <p:sp>
        <p:nvSpPr>
          <p:cNvPr id="263" name="CustomShape 2"/>
          <p:cNvSpPr/>
          <p:nvPr/>
        </p:nvSpPr>
        <p:spPr>
          <a:xfrm>
            <a:off x="5290560" y="204480"/>
            <a:ext cx="6537240" cy="363600"/>
          </a:xfrm>
          <a:prstGeom prst="rect">
            <a:avLst/>
          </a:prstGeom>
          <a:solidFill>
            <a:srgbClr val="009900"/>
          </a:solidFill>
          <a:ln>
            <a:round/>
          </a:ln>
        </p:spPr>
        <p:style>
          <a:lnRef idx="2">
            <a:schemeClr val="accent6">
              <a:shade val="50000"/>
            </a:schemeClr>
          </a:lnRef>
          <a:fillRef idx="1">
            <a:schemeClr val="accent6"/>
          </a:fillRef>
          <a:effectRef idx="0">
            <a:schemeClr val="accent6"/>
          </a:effectRef>
          <a:fontRef idx="minor"/>
        </p:style>
        <p:txBody>
          <a:bodyPr lIns="90000" tIns="45000" rIns="90000" bIns="45000"/>
          <a:lstStyle/>
          <a:p>
            <a:pPr>
              <a:lnSpc>
                <a:spcPct val="100000"/>
              </a:lnSpc>
            </a:pPr>
            <a:r>
              <a:rPr lang="fr-FR" sz="1800" b="1" strike="noStrike" spc="-1">
                <a:solidFill>
                  <a:srgbClr val="FFFFFF"/>
                </a:solidFill>
                <a:uFill>
                  <a:solidFill>
                    <a:srgbClr val="FFFFFF"/>
                  </a:solidFill>
                </a:uFill>
                <a:latin typeface="Calibri"/>
                <a:ea typeface="DejaVu Sans"/>
              </a:rPr>
              <a:t>Sous-thème : L’érosion, processus et conséquences</a:t>
            </a:r>
            <a:endParaRPr lang="fr-FR" sz="1800" b="0" strike="noStrike" spc="-1">
              <a:solidFill>
                <a:srgbClr val="000000"/>
              </a:solidFill>
              <a:uFill>
                <a:solidFill>
                  <a:srgbClr val="FFFFFF"/>
                </a:solidFill>
              </a:uFill>
              <a:latin typeface="Arial"/>
            </a:endParaRPr>
          </a:p>
        </p:txBody>
      </p:sp>
      <p:sp>
        <p:nvSpPr>
          <p:cNvPr id="264" name="CustomShape 3"/>
          <p:cNvSpPr/>
          <p:nvPr/>
        </p:nvSpPr>
        <p:spPr>
          <a:xfrm>
            <a:off x="2530080" y="188280"/>
            <a:ext cx="2692800" cy="636840"/>
          </a:xfrm>
          <a:prstGeom prst="rect">
            <a:avLst/>
          </a:prstGeom>
          <a:ln>
            <a:round/>
          </a:ln>
        </p:spPr>
        <p:style>
          <a:lnRef idx="2">
            <a:schemeClr val="accent5">
              <a:shade val="50000"/>
            </a:schemeClr>
          </a:lnRef>
          <a:fillRef idx="1">
            <a:schemeClr val="accent5"/>
          </a:fillRef>
          <a:effectRef idx="0">
            <a:schemeClr val="accent5"/>
          </a:effectRef>
          <a:fontRef idx="minor"/>
        </p:style>
        <p:txBody>
          <a:bodyPr lIns="90000" tIns="45000" rIns="90000" bIns="45000"/>
          <a:lstStyle/>
          <a:p>
            <a:pPr>
              <a:lnSpc>
                <a:spcPct val="100000"/>
              </a:lnSpc>
            </a:pPr>
            <a:r>
              <a:rPr lang="fr-FR" sz="1200" b="1" strike="noStrike" spc="-1">
                <a:solidFill>
                  <a:srgbClr val="FFFFFF"/>
                </a:solidFill>
                <a:uFill>
                  <a:solidFill>
                    <a:srgbClr val="FFFFFF"/>
                  </a:solidFill>
                </a:uFill>
                <a:latin typeface="Calibri"/>
                <a:ea typeface="DejaVu Sans"/>
              </a:rPr>
              <a:t>Thème :</a:t>
            </a:r>
            <a:endParaRPr lang="fr-FR" sz="1200" b="0" strike="noStrike" spc="-1">
              <a:solidFill>
                <a:srgbClr val="000000"/>
              </a:solidFill>
              <a:uFill>
                <a:solidFill>
                  <a:srgbClr val="FFFFFF"/>
                </a:solidFill>
              </a:uFill>
              <a:latin typeface="Arial"/>
            </a:endParaRPr>
          </a:p>
          <a:p>
            <a:pPr>
              <a:lnSpc>
                <a:spcPct val="100000"/>
              </a:lnSpc>
            </a:pPr>
            <a:r>
              <a:rPr lang="fr-FR" sz="1200" b="1" strike="noStrike" spc="-1">
                <a:solidFill>
                  <a:srgbClr val="FFFFFF"/>
                </a:solidFill>
                <a:uFill>
                  <a:solidFill>
                    <a:srgbClr val="FFFFFF"/>
                  </a:solidFill>
                </a:uFill>
                <a:latin typeface="Calibri"/>
                <a:ea typeface="DejaVu Sans"/>
              </a:rPr>
              <a:t>Géosciences et dynamique des paysages</a:t>
            </a:r>
            <a:endParaRPr lang="fr-FR" sz="1200" b="0" strike="noStrike" spc="-1">
              <a:solidFill>
                <a:srgbClr val="000000"/>
              </a:solidFill>
              <a:uFill>
                <a:solidFill>
                  <a:srgbClr val="FFFFFF"/>
                </a:solidFill>
              </a:uFill>
              <a:latin typeface="Arial"/>
            </a:endParaRPr>
          </a:p>
        </p:txBody>
      </p:sp>
      <p:sp>
        <p:nvSpPr>
          <p:cNvPr id="265" name="CustomShape 4"/>
          <p:cNvSpPr/>
          <p:nvPr/>
        </p:nvSpPr>
        <p:spPr>
          <a:xfrm>
            <a:off x="530640" y="1478880"/>
            <a:ext cx="11005920" cy="140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120">
              <a:lnSpc>
                <a:spcPct val="100000"/>
              </a:lnSpc>
              <a:buClr>
                <a:srgbClr val="000000"/>
              </a:buClr>
              <a:buFont typeface="StarSymbol"/>
              <a:buChar char="-"/>
            </a:pPr>
            <a:r>
              <a:rPr lang="fr-FR" sz="1800" b="0" strike="noStrike" spc="-1" dirty="0">
                <a:solidFill>
                  <a:srgbClr val="000000"/>
                </a:solidFill>
                <a:uFill>
                  <a:solidFill>
                    <a:srgbClr val="FFFFFF"/>
                  </a:solidFill>
                </a:uFill>
                <a:latin typeface="Arial"/>
                <a:ea typeface="DejaVu Sans"/>
              </a:rPr>
              <a:t>Aborder le thème par un exemple local (paysages, sédiments, rivières, matériaux utilisés pour la construction, action de l’Homme sur l’érosion, …) =&gt; </a:t>
            </a:r>
            <a:r>
              <a:rPr lang="fr-FR" spc="-1" dirty="0" smtClean="0">
                <a:solidFill>
                  <a:srgbClr val="000000"/>
                </a:solidFill>
                <a:uFill>
                  <a:solidFill>
                    <a:srgbClr val="FFFFFF"/>
                  </a:solidFill>
                </a:uFill>
                <a:latin typeface="Arial"/>
                <a:ea typeface="DejaVu Sans"/>
              </a:rPr>
              <a:t>….. min </a:t>
            </a:r>
            <a:r>
              <a:rPr lang="fr-FR" sz="1800" b="0" strike="noStrike" spc="-1" dirty="0" smtClean="0">
                <a:solidFill>
                  <a:srgbClr val="000000"/>
                </a:solidFill>
                <a:uFill>
                  <a:solidFill>
                    <a:srgbClr val="FFFFFF"/>
                  </a:solidFill>
                </a:uFill>
                <a:latin typeface="Arial"/>
                <a:ea typeface="DejaVu Sans"/>
              </a:rPr>
              <a:t>de </a:t>
            </a:r>
            <a:r>
              <a:rPr lang="fr-FR" sz="1800" b="0" strike="noStrike" spc="-1" dirty="0">
                <a:solidFill>
                  <a:srgbClr val="000000"/>
                </a:solidFill>
                <a:uFill>
                  <a:solidFill>
                    <a:srgbClr val="FFFFFF"/>
                  </a:solidFill>
                </a:uFill>
                <a:latin typeface="Arial"/>
                <a:ea typeface="DejaVu Sans"/>
              </a:rPr>
              <a:t>réflexion personnelle ou en </a:t>
            </a:r>
            <a:r>
              <a:rPr lang="fr-FR" spc="-1" dirty="0" smtClean="0">
                <a:solidFill>
                  <a:srgbClr val="000000"/>
                </a:solidFill>
                <a:uFill>
                  <a:solidFill>
                    <a:srgbClr val="FFFFFF"/>
                  </a:solidFill>
                </a:uFill>
                <a:latin typeface="Arial"/>
                <a:ea typeface="DejaVu Sans"/>
              </a:rPr>
              <a:t>groupe</a:t>
            </a:r>
            <a:r>
              <a:rPr lang="fr-FR" sz="1800" b="0" strike="noStrike" spc="-1" dirty="0" smtClean="0">
                <a:solidFill>
                  <a:srgbClr val="000000"/>
                </a:solidFill>
                <a:uFill>
                  <a:solidFill>
                    <a:srgbClr val="FFFFFF"/>
                  </a:solidFill>
                </a:uFill>
                <a:latin typeface="Arial"/>
                <a:ea typeface="DejaVu Sans"/>
              </a:rPr>
              <a:t>: </a:t>
            </a:r>
            <a:r>
              <a:rPr lang="fr-FR" sz="1800" b="0" strike="noStrike" spc="-1" dirty="0">
                <a:solidFill>
                  <a:srgbClr val="000000"/>
                </a:solidFill>
                <a:uFill>
                  <a:solidFill>
                    <a:srgbClr val="FFFFFF"/>
                  </a:solidFill>
                </a:uFill>
                <a:latin typeface="Arial"/>
                <a:ea typeface="DejaVu Sans"/>
              </a:rPr>
              <a:t>lister les idées sur ces exemples dans le secteur.</a:t>
            </a:r>
            <a:endParaRPr lang="fr-FR" sz="1800" b="0" strike="noStrike" spc="-1" dirty="0">
              <a:solidFill>
                <a:srgbClr val="000000"/>
              </a:solidFill>
              <a:uFill>
                <a:solidFill>
                  <a:srgbClr val="FFFFFF"/>
                </a:solidFill>
              </a:uFill>
              <a:latin typeface="Arial"/>
            </a:endParaRPr>
          </a:p>
          <a:p>
            <a:pPr>
              <a:lnSpc>
                <a:spcPct val="100000"/>
              </a:lnSpc>
            </a:pPr>
            <a:r>
              <a:rPr lang="fr-FR" sz="1400" b="0" i="1" strike="noStrike" spc="-1" dirty="0">
                <a:solidFill>
                  <a:srgbClr val="000000"/>
                </a:solidFill>
                <a:uFill>
                  <a:solidFill>
                    <a:srgbClr val="FFFFFF"/>
                  </a:solidFill>
                </a:uFill>
                <a:latin typeface="Arial"/>
                <a:ea typeface="DejaVu Sans"/>
              </a:rPr>
              <a:t>(1</a:t>
            </a:r>
            <a:r>
              <a:rPr lang="fr-FR" sz="1400" b="0" i="1" strike="noStrike" spc="-1" baseline="30000" dirty="0">
                <a:solidFill>
                  <a:srgbClr val="000000"/>
                </a:solidFill>
                <a:uFill>
                  <a:solidFill>
                    <a:srgbClr val="FFFFFF"/>
                  </a:solidFill>
                </a:uFill>
                <a:latin typeface="Arial"/>
                <a:ea typeface="DejaVu Sans"/>
              </a:rPr>
              <a:t>er</a:t>
            </a:r>
            <a:r>
              <a:rPr lang="fr-FR" sz="1400" b="0" i="1" strike="noStrike" spc="-1" dirty="0">
                <a:solidFill>
                  <a:srgbClr val="000000"/>
                </a:solidFill>
                <a:uFill>
                  <a:solidFill>
                    <a:srgbClr val="FFFFFF"/>
                  </a:solidFill>
                </a:uFill>
                <a:latin typeface="Arial"/>
                <a:ea typeface="DejaVu Sans"/>
              </a:rPr>
              <a:t> point de vue des établissements ayant préparé le thème puis mise en commun/confrontation)</a:t>
            </a:r>
            <a:endParaRPr lang="fr-FR" sz="1400" b="0" strike="noStrike" spc="-1" dirty="0">
              <a:solidFill>
                <a:srgbClr val="000000"/>
              </a:solidFill>
              <a:uFill>
                <a:solidFill>
                  <a:srgbClr val="FFFFFF"/>
                </a:solidFill>
              </a:uFill>
              <a:latin typeface="Arial"/>
            </a:endParaRPr>
          </a:p>
          <a:p>
            <a:pPr>
              <a:lnSpc>
                <a:spcPct val="100000"/>
              </a:lnSpc>
            </a:pPr>
            <a:endParaRPr lang="fr-FR" sz="1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Image 3"/>
          <p:cNvPicPr/>
          <p:nvPr/>
        </p:nvPicPr>
        <p:blipFill>
          <a:blip r:embed="rId2" cstate="print"/>
          <a:stretch/>
        </p:blipFill>
        <p:spPr>
          <a:xfrm>
            <a:off x="152280" y="752400"/>
            <a:ext cx="11886480" cy="5352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150840" y="188280"/>
            <a:ext cx="2323080" cy="81936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fr-FR" sz="1200" b="1" u="sng" strike="noStrike" spc="-1">
                <a:solidFill>
                  <a:srgbClr val="0000FF"/>
                </a:solidFill>
                <a:uFill>
                  <a:solidFill>
                    <a:srgbClr val="FFFFFF"/>
                  </a:solidFill>
                </a:uFill>
                <a:latin typeface="Calibri"/>
                <a:ea typeface="DejaVu Sans"/>
                <a:hlinkClick r:id="rId2"/>
              </a:rPr>
              <a:t>Classe de 2</a:t>
            </a:r>
            <a:r>
              <a:rPr lang="fr-FR" sz="1200" b="1" u="sng" strike="noStrike" spc="-1" baseline="30000">
                <a:solidFill>
                  <a:srgbClr val="0000FF"/>
                </a:solidFill>
                <a:uFill>
                  <a:solidFill>
                    <a:srgbClr val="FFFFFF"/>
                  </a:solidFill>
                </a:uFill>
                <a:latin typeface="Calibri"/>
                <a:ea typeface="DejaVu Sans"/>
                <a:hlinkClick r:id="rId2"/>
              </a:rPr>
              <a:t>nde</a:t>
            </a:r>
            <a:endParaRPr lang="fr-FR" sz="1200" b="0" strike="noStrike" spc="-1">
              <a:solidFill>
                <a:srgbClr val="000000"/>
              </a:solidFill>
              <a:uFill>
                <a:solidFill>
                  <a:srgbClr val="FFFFFF"/>
                </a:solidFill>
              </a:uFill>
              <a:latin typeface="Arial"/>
            </a:endParaRPr>
          </a:p>
          <a:p>
            <a:pPr>
              <a:lnSpc>
                <a:spcPct val="100000"/>
              </a:lnSpc>
            </a:pPr>
            <a:r>
              <a:rPr lang="fr-FR" sz="1200" b="1" strike="noStrike" spc="-1">
                <a:solidFill>
                  <a:srgbClr val="FFFFFF"/>
                </a:solidFill>
                <a:uFill>
                  <a:solidFill>
                    <a:srgbClr val="FFFFFF"/>
                  </a:solidFill>
                </a:uFill>
                <a:latin typeface="Calibri"/>
                <a:ea typeface="DejaVu Sans"/>
              </a:rPr>
              <a:t>THEMATIQUE :</a:t>
            </a:r>
            <a:endParaRPr lang="fr-FR" sz="1200" b="0" strike="noStrike" spc="-1">
              <a:solidFill>
                <a:srgbClr val="000000"/>
              </a:solidFill>
              <a:uFill>
                <a:solidFill>
                  <a:srgbClr val="FFFFFF"/>
                </a:solidFill>
              </a:uFill>
              <a:latin typeface="Arial"/>
            </a:endParaRPr>
          </a:p>
          <a:p>
            <a:pPr>
              <a:lnSpc>
                <a:spcPct val="100000"/>
              </a:lnSpc>
            </a:pPr>
            <a:r>
              <a:rPr lang="fr-FR" sz="1200" b="1" strike="noStrike" spc="-1">
                <a:solidFill>
                  <a:srgbClr val="FFFFFF"/>
                </a:solidFill>
                <a:uFill>
                  <a:solidFill>
                    <a:srgbClr val="FFFFFF"/>
                  </a:solidFill>
                </a:uFill>
                <a:latin typeface="Calibri"/>
                <a:ea typeface="DejaVu Sans"/>
              </a:rPr>
              <a:t>Les enjeux contemporains de la planète</a:t>
            </a:r>
            <a:endParaRPr lang="fr-FR" sz="1200" b="0" strike="noStrike" spc="-1">
              <a:solidFill>
                <a:srgbClr val="000000"/>
              </a:solidFill>
              <a:uFill>
                <a:solidFill>
                  <a:srgbClr val="FFFFFF"/>
                </a:solidFill>
              </a:uFill>
              <a:latin typeface="Arial"/>
            </a:endParaRPr>
          </a:p>
        </p:txBody>
      </p:sp>
      <p:sp>
        <p:nvSpPr>
          <p:cNvPr id="204" name="CustomShape 2"/>
          <p:cNvSpPr/>
          <p:nvPr/>
        </p:nvSpPr>
        <p:spPr>
          <a:xfrm>
            <a:off x="5290560" y="204480"/>
            <a:ext cx="6537240" cy="363600"/>
          </a:xfrm>
          <a:prstGeom prst="rect">
            <a:avLst/>
          </a:prstGeom>
          <a:solidFill>
            <a:srgbClr val="009900"/>
          </a:solidFill>
          <a:ln>
            <a:round/>
          </a:ln>
        </p:spPr>
        <p:style>
          <a:lnRef idx="2">
            <a:schemeClr val="accent6">
              <a:shade val="50000"/>
            </a:schemeClr>
          </a:lnRef>
          <a:fillRef idx="1">
            <a:schemeClr val="accent6"/>
          </a:fillRef>
          <a:effectRef idx="0">
            <a:schemeClr val="accent6"/>
          </a:effectRef>
          <a:fontRef idx="minor"/>
        </p:style>
        <p:txBody>
          <a:bodyPr lIns="90000" tIns="45000" rIns="90000" bIns="45000"/>
          <a:lstStyle/>
          <a:p>
            <a:pPr>
              <a:lnSpc>
                <a:spcPct val="100000"/>
              </a:lnSpc>
            </a:pPr>
            <a:r>
              <a:rPr lang="fr-FR" sz="1800" b="1" strike="noStrike" spc="-1">
                <a:solidFill>
                  <a:srgbClr val="FFFFFF"/>
                </a:solidFill>
                <a:uFill>
                  <a:solidFill>
                    <a:srgbClr val="FFFFFF"/>
                  </a:solidFill>
                </a:uFill>
                <a:latin typeface="Calibri"/>
                <a:ea typeface="DejaVu Sans"/>
              </a:rPr>
              <a:t>Sous-thème : L’érosion, processus et conséquences</a:t>
            </a:r>
            <a:endParaRPr lang="fr-FR" sz="1800" b="0" strike="noStrike" spc="-1">
              <a:solidFill>
                <a:srgbClr val="000000"/>
              </a:solidFill>
              <a:uFill>
                <a:solidFill>
                  <a:srgbClr val="FFFFFF"/>
                </a:solidFill>
              </a:uFill>
              <a:latin typeface="Arial"/>
            </a:endParaRPr>
          </a:p>
        </p:txBody>
      </p:sp>
      <p:sp>
        <p:nvSpPr>
          <p:cNvPr id="205" name="CustomShape 3"/>
          <p:cNvSpPr/>
          <p:nvPr/>
        </p:nvSpPr>
        <p:spPr>
          <a:xfrm>
            <a:off x="2530080" y="188280"/>
            <a:ext cx="2692800" cy="636840"/>
          </a:xfrm>
          <a:prstGeom prst="rect">
            <a:avLst/>
          </a:prstGeom>
          <a:ln>
            <a:round/>
          </a:ln>
        </p:spPr>
        <p:style>
          <a:lnRef idx="2">
            <a:schemeClr val="accent5">
              <a:shade val="50000"/>
            </a:schemeClr>
          </a:lnRef>
          <a:fillRef idx="1">
            <a:schemeClr val="accent5"/>
          </a:fillRef>
          <a:effectRef idx="0">
            <a:schemeClr val="accent5"/>
          </a:effectRef>
          <a:fontRef idx="minor"/>
        </p:style>
        <p:txBody>
          <a:bodyPr lIns="90000" tIns="45000" rIns="90000" bIns="45000"/>
          <a:lstStyle/>
          <a:p>
            <a:pPr>
              <a:lnSpc>
                <a:spcPct val="100000"/>
              </a:lnSpc>
            </a:pPr>
            <a:r>
              <a:rPr lang="fr-FR" sz="1200" b="1" strike="noStrike" spc="-1">
                <a:solidFill>
                  <a:srgbClr val="FFFFFF"/>
                </a:solidFill>
                <a:uFill>
                  <a:solidFill>
                    <a:srgbClr val="FFFFFF"/>
                  </a:solidFill>
                </a:uFill>
                <a:latin typeface="Calibri"/>
                <a:ea typeface="DejaVu Sans"/>
              </a:rPr>
              <a:t>Thème :</a:t>
            </a:r>
            <a:endParaRPr lang="fr-FR" sz="1200" b="0" strike="noStrike" spc="-1">
              <a:solidFill>
                <a:srgbClr val="000000"/>
              </a:solidFill>
              <a:uFill>
                <a:solidFill>
                  <a:srgbClr val="FFFFFF"/>
                </a:solidFill>
              </a:uFill>
              <a:latin typeface="Arial"/>
            </a:endParaRPr>
          </a:p>
          <a:p>
            <a:pPr>
              <a:lnSpc>
                <a:spcPct val="100000"/>
              </a:lnSpc>
            </a:pPr>
            <a:r>
              <a:rPr lang="fr-FR" sz="1200" b="1" strike="noStrike" spc="-1">
                <a:solidFill>
                  <a:srgbClr val="FFFFFF"/>
                </a:solidFill>
                <a:uFill>
                  <a:solidFill>
                    <a:srgbClr val="FFFFFF"/>
                  </a:solidFill>
                </a:uFill>
                <a:latin typeface="Calibri"/>
                <a:ea typeface="DejaVu Sans"/>
              </a:rPr>
              <a:t>Géosciences et dynamique des paysages</a:t>
            </a:r>
            <a:endParaRPr lang="fr-FR" sz="1200" b="0" strike="noStrike" spc="-1">
              <a:solidFill>
                <a:srgbClr val="000000"/>
              </a:solidFill>
              <a:uFill>
                <a:solidFill>
                  <a:srgbClr val="FFFFFF"/>
                </a:solidFill>
              </a:uFill>
              <a:latin typeface="Arial"/>
            </a:endParaRPr>
          </a:p>
        </p:txBody>
      </p:sp>
      <p:sp>
        <p:nvSpPr>
          <p:cNvPr id="206" name="CustomShape 4"/>
          <p:cNvSpPr/>
          <p:nvPr/>
        </p:nvSpPr>
        <p:spPr>
          <a:xfrm>
            <a:off x="5290560" y="718200"/>
            <a:ext cx="6537240" cy="2220480"/>
          </a:xfrm>
          <a:prstGeom prst="rect">
            <a:avLst/>
          </a:prstGeom>
          <a:noFill/>
          <a:ln w="19080">
            <a:solidFill>
              <a:srgbClr val="FF0000"/>
            </a:solidFill>
            <a:round/>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400" b="1" strike="noStrike" spc="-1">
                <a:solidFill>
                  <a:srgbClr val="000000"/>
                </a:solidFill>
                <a:uFill>
                  <a:solidFill>
                    <a:srgbClr val="FFFFFF"/>
                  </a:solidFill>
                </a:uFill>
                <a:latin typeface="Calibri"/>
                <a:ea typeface="DejaVu Sans"/>
              </a:rPr>
              <a:t>Objectifs</a:t>
            </a:r>
            <a:r>
              <a:rPr lang="fr-FR" sz="1400" b="1" strike="noStrike" spc="-1">
                <a:solidFill>
                  <a:srgbClr val="FF0000"/>
                </a:solidFill>
                <a:uFill>
                  <a:solidFill>
                    <a:srgbClr val="FFFFFF"/>
                  </a:solidFill>
                </a:uFill>
                <a:latin typeface="Calibri"/>
                <a:ea typeface="DejaVu Sans"/>
              </a:rPr>
              <a:t> </a:t>
            </a:r>
            <a:r>
              <a:rPr lang="fr-FR" sz="1400" b="1" strike="noStrike" spc="-1">
                <a:solidFill>
                  <a:srgbClr val="000000"/>
                </a:solidFill>
                <a:uFill>
                  <a:solidFill>
                    <a:srgbClr val="FFFFFF"/>
                  </a:solidFill>
                </a:uFill>
                <a:latin typeface="Calibri"/>
                <a:ea typeface="DejaVu Sans"/>
              </a:rPr>
              <a:t>du programme :</a:t>
            </a:r>
            <a:endParaRPr lang="fr-FR" sz="1400" b="0" strike="noStrike" spc="-1">
              <a:solidFill>
                <a:srgbClr val="000000"/>
              </a:solidFill>
              <a:uFill>
                <a:solidFill>
                  <a:srgbClr val="FFFFFF"/>
                </a:solidFill>
              </a:uFill>
              <a:latin typeface="Arial"/>
            </a:endParaRPr>
          </a:p>
          <a:p>
            <a:pPr algn="just">
              <a:lnSpc>
                <a:spcPct val="100000"/>
              </a:lnSpc>
            </a:pPr>
            <a:r>
              <a:rPr lang="fr-FR" sz="1400" b="0" strike="noStrike" spc="-1">
                <a:solidFill>
                  <a:srgbClr val="000000"/>
                </a:solidFill>
                <a:uFill>
                  <a:solidFill>
                    <a:srgbClr val="FFFFFF"/>
                  </a:solidFill>
                </a:uFill>
                <a:latin typeface="Calibri"/>
                <a:ea typeface="DejaVu Sans"/>
              </a:rPr>
              <a:t>Les élèves apprennent :</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0000"/>
                </a:solidFill>
                <a:uFill>
                  <a:solidFill>
                    <a:srgbClr val="FFFFFF"/>
                  </a:solidFill>
                </a:uFill>
                <a:latin typeface="Calibri"/>
                <a:ea typeface="DejaVu Sans"/>
              </a:rPr>
              <a:t>- </a:t>
            </a:r>
            <a:r>
              <a:rPr lang="fr-FR" sz="1400" b="0" strike="noStrike" spc="-1">
                <a:solidFill>
                  <a:srgbClr val="000000"/>
                </a:solidFill>
                <a:uFill>
                  <a:solidFill>
                    <a:srgbClr val="FFFFFF"/>
                  </a:solidFill>
                </a:uFill>
                <a:latin typeface="Calibri"/>
                <a:ea typeface="Calibri"/>
              </a:rPr>
              <a:t>- que </a:t>
            </a:r>
            <a:r>
              <a:rPr lang="fr-FR" sz="1400" b="1" strike="noStrike" spc="-1">
                <a:solidFill>
                  <a:srgbClr val="000000"/>
                </a:solidFill>
                <a:uFill>
                  <a:solidFill>
                    <a:srgbClr val="FFFFFF"/>
                  </a:solidFill>
                </a:uFill>
                <a:latin typeface="Calibri"/>
                <a:ea typeface="Calibri"/>
              </a:rPr>
              <a:t>l’érosion</a:t>
            </a:r>
            <a:r>
              <a:rPr lang="fr-FR" sz="1400" b="0" strike="noStrike" spc="-1">
                <a:solidFill>
                  <a:srgbClr val="000000"/>
                </a:solidFill>
                <a:uFill>
                  <a:solidFill>
                    <a:srgbClr val="FFFFFF"/>
                  </a:solidFill>
                </a:uFill>
                <a:latin typeface="Calibri"/>
                <a:ea typeface="Calibri"/>
              </a:rPr>
              <a:t> affecte la totalité des </a:t>
            </a:r>
            <a:r>
              <a:rPr lang="fr-FR" sz="1400" b="1" strike="noStrike" spc="-1">
                <a:solidFill>
                  <a:srgbClr val="000000"/>
                </a:solidFill>
                <a:uFill>
                  <a:solidFill>
                    <a:srgbClr val="FFFFFF"/>
                  </a:solidFill>
                </a:uFill>
                <a:latin typeface="Calibri"/>
                <a:ea typeface="Calibri"/>
              </a:rPr>
              <a:t>reliefs</a:t>
            </a:r>
            <a:r>
              <a:rPr lang="fr-FR" sz="1400" b="0" strike="noStrike" spc="-1">
                <a:solidFill>
                  <a:srgbClr val="000000"/>
                </a:solidFill>
                <a:uFill>
                  <a:solidFill>
                    <a:srgbClr val="FFFFFF"/>
                  </a:solidFill>
                </a:uFill>
                <a:latin typeface="Calibri"/>
                <a:ea typeface="Calibri"/>
              </a:rPr>
              <a:t> terrestres</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0000"/>
                </a:solidFill>
                <a:uFill>
                  <a:solidFill>
                    <a:srgbClr val="FFFFFF"/>
                  </a:solidFill>
                </a:uFill>
                <a:latin typeface="Calibri"/>
                <a:ea typeface="Calibri"/>
              </a:rPr>
              <a:t>- que </a:t>
            </a:r>
            <a:r>
              <a:rPr lang="fr-FR" sz="1400" b="1" strike="noStrike" spc="-1">
                <a:solidFill>
                  <a:srgbClr val="000000"/>
                </a:solidFill>
                <a:uFill>
                  <a:solidFill>
                    <a:srgbClr val="FFFFFF"/>
                  </a:solidFill>
                </a:uFill>
                <a:latin typeface="Calibri"/>
                <a:ea typeface="Calibri"/>
              </a:rPr>
              <a:t>l’eau</a:t>
            </a:r>
            <a:r>
              <a:rPr lang="fr-FR" sz="1400" b="0" strike="noStrike" spc="-1">
                <a:solidFill>
                  <a:srgbClr val="000000"/>
                </a:solidFill>
                <a:uFill>
                  <a:solidFill>
                    <a:srgbClr val="FFFFFF"/>
                  </a:solidFill>
                </a:uFill>
                <a:latin typeface="Calibri"/>
                <a:ea typeface="Calibri"/>
              </a:rPr>
              <a:t> est le principal facteur de leur </a:t>
            </a:r>
            <a:r>
              <a:rPr lang="fr-FR" sz="1400" b="1" strike="noStrike" spc="-1">
                <a:solidFill>
                  <a:srgbClr val="000000"/>
                </a:solidFill>
                <a:uFill>
                  <a:solidFill>
                    <a:srgbClr val="FFFFFF"/>
                  </a:solidFill>
                </a:uFill>
                <a:latin typeface="Calibri"/>
                <a:ea typeface="Calibri"/>
              </a:rPr>
              <a:t>altération</a:t>
            </a:r>
            <a:r>
              <a:rPr lang="fr-FR" sz="1400" b="0" strike="noStrike" spc="-1">
                <a:solidFill>
                  <a:srgbClr val="000000"/>
                </a:solidFill>
                <a:uFill>
                  <a:solidFill>
                    <a:srgbClr val="FFFFFF"/>
                  </a:solidFill>
                </a:uFill>
                <a:latin typeface="Calibri"/>
                <a:ea typeface="Calibri"/>
              </a:rPr>
              <a:t> (modification physique et chimique des roches) et de leur </a:t>
            </a:r>
            <a:r>
              <a:rPr lang="fr-FR" sz="1400" b="1" strike="noStrike" spc="-1">
                <a:solidFill>
                  <a:srgbClr val="000000"/>
                </a:solidFill>
                <a:uFill>
                  <a:solidFill>
                    <a:srgbClr val="FFFFFF"/>
                  </a:solidFill>
                </a:uFill>
                <a:latin typeface="Calibri"/>
                <a:ea typeface="Calibri"/>
              </a:rPr>
              <a:t>érosion</a:t>
            </a:r>
            <a:r>
              <a:rPr lang="fr-FR" sz="1400" b="0" strike="noStrike" spc="-1">
                <a:solidFill>
                  <a:srgbClr val="000000"/>
                </a:solidFill>
                <a:uFill>
                  <a:solidFill>
                    <a:srgbClr val="FFFFFF"/>
                  </a:solidFill>
                </a:uFill>
                <a:latin typeface="Calibri"/>
                <a:ea typeface="Calibri"/>
              </a:rPr>
              <a:t> (ablation et transport des produits de l’altération)</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0000"/>
                </a:solidFill>
                <a:uFill>
                  <a:solidFill>
                    <a:srgbClr val="FFFFFF"/>
                  </a:solidFill>
                </a:uFill>
                <a:latin typeface="Calibri"/>
                <a:ea typeface="Calibri"/>
              </a:rPr>
              <a:t>- que </a:t>
            </a:r>
            <a:r>
              <a:rPr lang="fr-FR" sz="1400" b="1" strike="noStrike" spc="-1">
                <a:solidFill>
                  <a:srgbClr val="000000"/>
                </a:solidFill>
                <a:uFill>
                  <a:solidFill>
                    <a:srgbClr val="FFFFFF"/>
                  </a:solidFill>
                </a:uFill>
                <a:latin typeface="Calibri"/>
                <a:ea typeface="Calibri"/>
              </a:rPr>
              <a:t>l’altération</a:t>
            </a:r>
            <a:r>
              <a:rPr lang="fr-FR" sz="1400" b="0" strike="noStrike" spc="-1">
                <a:solidFill>
                  <a:srgbClr val="000000"/>
                </a:solidFill>
                <a:uFill>
                  <a:solidFill>
                    <a:srgbClr val="FFFFFF"/>
                  </a:solidFill>
                </a:uFill>
                <a:latin typeface="Calibri"/>
                <a:ea typeface="Calibri"/>
              </a:rPr>
              <a:t> des roches dépend de différents facteurs dont la </a:t>
            </a:r>
            <a:r>
              <a:rPr lang="fr-FR" sz="1400" b="1" strike="noStrike" spc="-1">
                <a:solidFill>
                  <a:srgbClr val="000000"/>
                </a:solidFill>
                <a:uFill>
                  <a:solidFill>
                    <a:srgbClr val="FFFFFF"/>
                  </a:solidFill>
                </a:uFill>
                <a:latin typeface="Calibri"/>
                <a:ea typeface="Calibri"/>
              </a:rPr>
              <a:t>nature</a:t>
            </a:r>
            <a:r>
              <a:rPr lang="fr-FR" sz="1400" b="0" strike="noStrike" spc="-1">
                <a:solidFill>
                  <a:srgbClr val="000000"/>
                </a:solidFill>
                <a:uFill>
                  <a:solidFill>
                    <a:srgbClr val="FFFFFF"/>
                  </a:solidFill>
                </a:uFill>
                <a:latin typeface="Calibri"/>
                <a:ea typeface="Calibri"/>
              </a:rPr>
              <a:t> des roches, le </a:t>
            </a:r>
            <a:r>
              <a:rPr lang="fr-FR" sz="1400" b="1" strike="noStrike" spc="-1">
                <a:solidFill>
                  <a:srgbClr val="000000"/>
                </a:solidFill>
                <a:uFill>
                  <a:solidFill>
                    <a:srgbClr val="FFFFFF"/>
                  </a:solidFill>
                </a:uFill>
                <a:latin typeface="Calibri"/>
                <a:ea typeface="Calibri"/>
              </a:rPr>
              <a:t>climat</a:t>
            </a:r>
            <a:r>
              <a:rPr lang="fr-FR" sz="1400" b="0" strike="noStrike" spc="-1">
                <a:solidFill>
                  <a:srgbClr val="000000"/>
                </a:solidFill>
                <a:uFill>
                  <a:solidFill>
                    <a:srgbClr val="FFFFFF"/>
                  </a:solidFill>
                </a:uFill>
                <a:latin typeface="Calibri"/>
                <a:ea typeface="Calibri"/>
              </a:rPr>
              <a:t> et la présence de </a:t>
            </a:r>
            <a:r>
              <a:rPr lang="fr-FR" sz="1400" b="1" strike="noStrike" spc="-1">
                <a:solidFill>
                  <a:srgbClr val="000000"/>
                </a:solidFill>
                <a:uFill>
                  <a:solidFill>
                    <a:srgbClr val="FFFFFF"/>
                  </a:solidFill>
                </a:uFill>
                <a:latin typeface="Calibri"/>
                <a:ea typeface="Calibri"/>
              </a:rPr>
              <a:t>végétation</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0000"/>
                </a:solidFill>
                <a:uFill>
                  <a:solidFill>
                    <a:srgbClr val="FFFFFF"/>
                  </a:solidFill>
                </a:uFill>
                <a:latin typeface="Calibri"/>
                <a:ea typeface="Calibri"/>
              </a:rPr>
              <a:t>- qu'une partie des </a:t>
            </a:r>
            <a:r>
              <a:rPr lang="fr-FR" sz="1400" b="1" strike="noStrike" spc="-1">
                <a:solidFill>
                  <a:srgbClr val="000000"/>
                </a:solidFill>
                <a:uFill>
                  <a:solidFill>
                    <a:srgbClr val="FFFFFF"/>
                  </a:solidFill>
                </a:uFill>
                <a:latin typeface="Calibri"/>
                <a:ea typeface="Calibri"/>
              </a:rPr>
              <a:t>produits</a:t>
            </a:r>
            <a:r>
              <a:rPr lang="fr-FR" sz="1400" b="0" strike="noStrike" spc="-1">
                <a:solidFill>
                  <a:srgbClr val="000000"/>
                </a:solidFill>
                <a:uFill>
                  <a:solidFill>
                    <a:srgbClr val="FFFFFF"/>
                  </a:solidFill>
                </a:uFill>
                <a:latin typeface="Calibri"/>
                <a:ea typeface="Calibri"/>
              </a:rPr>
              <a:t> d’altération, </a:t>
            </a:r>
            <a:r>
              <a:rPr lang="fr-FR" sz="1400" b="1" strike="noStrike" spc="-1">
                <a:solidFill>
                  <a:srgbClr val="000000"/>
                </a:solidFill>
                <a:uFill>
                  <a:solidFill>
                    <a:srgbClr val="FFFFFF"/>
                  </a:solidFill>
                </a:uFill>
                <a:latin typeface="Calibri"/>
                <a:ea typeface="Calibri"/>
              </a:rPr>
              <a:t>solubles et/ou solides</a:t>
            </a:r>
            <a:r>
              <a:rPr lang="fr-FR" sz="1400" b="0" strike="noStrike" spc="-1">
                <a:solidFill>
                  <a:srgbClr val="000000"/>
                </a:solidFill>
                <a:uFill>
                  <a:solidFill>
                    <a:srgbClr val="FFFFFF"/>
                  </a:solidFill>
                </a:uFill>
                <a:latin typeface="Calibri"/>
                <a:ea typeface="Calibri"/>
              </a:rPr>
              <a:t>, sont transportés jusqu’au lieu de leur </a:t>
            </a:r>
            <a:r>
              <a:rPr lang="fr-FR" sz="1400" b="1" strike="noStrike" spc="-1">
                <a:solidFill>
                  <a:srgbClr val="000000"/>
                </a:solidFill>
                <a:uFill>
                  <a:solidFill>
                    <a:srgbClr val="FFFFFF"/>
                  </a:solidFill>
                </a:uFill>
                <a:latin typeface="Calibri"/>
                <a:ea typeface="Calibri"/>
              </a:rPr>
              <a:t>sédimentation</a:t>
            </a:r>
            <a:r>
              <a:rPr lang="fr-FR" sz="1400" b="0" strike="noStrike" spc="-1">
                <a:solidFill>
                  <a:srgbClr val="000000"/>
                </a:solidFill>
                <a:uFill>
                  <a:solidFill>
                    <a:srgbClr val="FFFFFF"/>
                  </a:solidFill>
                </a:uFill>
                <a:latin typeface="Calibri"/>
                <a:ea typeface="Calibri"/>
              </a:rPr>
              <a:t>, contribuant à leur tour à la modification du </a:t>
            </a:r>
            <a:r>
              <a:rPr lang="fr-FR" sz="1400" b="1" strike="noStrike" spc="-1">
                <a:solidFill>
                  <a:srgbClr val="000000"/>
                </a:solidFill>
                <a:uFill>
                  <a:solidFill>
                    <a:srgbClr val="FFFFFF"/>
                  </a:solidFill>
                </a:uFill>
                <a:latin typeface="Calibri"/>
                <a:ea typeface="Calibri"/>
              </a:rPr>
              <a:t>paysage</a:t>
            </a:r>
            <a:r>
              <a:rPr lang="fr-FR" sz="1400" b="0" strike="noStrike" spc="-1">
                <a:solidFill>
                  <a:srgbClr val="000000"/>
                </a:solidFill>
                <a:uFill>
                  <a:solidFill>
                    <a:srgbClr val="FFFFFF"/>
                  </a:solidFill>
                </a:uFill>
                <a:latin typeface="Calibri"/>
                <a:ea typeface="Calibri"/>
              </a:rPr>
              <a:t>.</a:t>
            </a:r>
            <a:endParaRPr lang="fr-FR" sz="1400" b="0" strike="noStrike" spc="-1">
              <a:solidFill>
                <a:srgbClr val="000000"/>
              </a:solidFill>
              <a:uFill>
                <a:solidFill>
                  <a:srgbClr val="FFFFFF"/>
                </a:solidFill>
              </a:uFill>
              <a:latin typeface="Arial"/>
            </a:endParaRPr>
          </a:p>
        </p:txBody>
      </p:sp>
      <p:sp>
        <p:nvSpPr>
          <p:cNvPr id="207" name="CustomShape 5"/>
          <p:cNvSpPr/>
          <p:nvPr/>
        </p:nvSpPr>
        <p:spPr>
          <a:xfrm>
            <a:off x="150840" y="1130760"/>
            <a:ext cx="5017320" cy="2980800"/>
          </a:xfrm>
          <a:prstGeom prst="rect">
            <a:avLst/>
          </a:prstGeom>
          <a:noFill/>
          <a:ln w="19080">
            <a:solidFill>
              <a:srgbClr val="7030A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u="sng" strike="noStrike" spc="-1">
                <a:solidFill>
                  <a:srgbClr val="0000FF"/>
                </a:solidFill>
                <a:uFill>
                  <a:solidFill>
                    <a:srgbClr val="FFFFFF"/>
                  </a:solidFill>
                </a:uFill>
                <a:latin typeface="Calibri"/>
                <a:ea typeface="DejaVu Sans"/>
                <a:hlinkClick r:id="rId3"/>
              </a:rPr>
              <a:t>Vu au collège</a:t>
            </a:r>
            <a:endParaRPr lang="fr-FR" sz="1400" b="0" strike="noStrike" spc="-1">
              <a:solidFill>
                <a:srgbClr val="000000"/>
              </a:solidFill>
              <a:uFill>
                <a:solidFill>
                  <a:srgbClr val="FFFFFF"/>
                </a:solidFill>
              </a:uFill>
              <a:latin typeface="Arial"/>
            </a:endParaRPr>
          </a:p>
          <a:p>
            <a:pPr>
              <a:lnSpc>
                <a:spcPct val="100000"/>
              </a:lnSpc>
            </a:pPr>
            <a:r>
              <a:rPr lang="fr-FR" sz="1600" b="0" strike="noStrike" spc="-1">
                <a:solidFill>
                  <a:srgbClr val="0070C0"/>
                </a:solidFill>
                <a:uFill>
                  <a:solidFill>
                    <a:srgbClr val="FFFFFF"/>
                  </a:solidFill>
                </a:uFill>
                <a:latin typeface="Calibri"/>
                <a:ea typeface="DejaVu Sans"/>
              </a:rPr>
              <a:t> </a:t>
            </a:r>
            <a:r>
              <a:rPr lang="fr-FR" sz="1400" b="1" strike="noStrike" spc="-1">
                <a:solidFill>
                  <a:srgbClr val="0070C0"/>
                </a:solidFill>
                <a:uFill>
                  <a:solidFill>
                    <a:srgbClr val="FFFFFF"/>
                  </a:solidFill>
                </a:uFill>
                <a:latin typeface="Calibri"/>
                <a:ea typeface="DejaVu Sans"/>
              </a:rPr>
              <a:t>Cycle 3 : Situer la Terre dans le système solaire et caractériser les conditions de la vie terrestre</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70C0"/>
                </a:solidFill>
                <a:uFill>
                  <a:solidFill>
                    <a:srgbClr val="FFFFFF"/>
                  </a:solidFill>
                </a:uFill>
                <a:latin typeface="Calibri"/>
                <a:ea typeface="DejaVu Sans"/>
              </a:rPr>
              <a:t>- Identifier les composantes biologiques et géologiques d’un paysage.</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70C0"/>
                </a:solidFill>
                <a:uFill>
                  <a:solidFill>
                    <a:srgbClr val="FFFFFF"/>
                  </a:solidFill>
                </a:uFill>
                <a:latin typeface="Calibri"/>
                <a:ea typeface="DejaVu Sans"/>
              </a:rPr>
              <a:t>- Relier certains phénomènes naturels (tempêtes, inondations, tremblements de terre) à des risques pour les populations.</a:t>
            </a:r>
            <a:endParaRPr lang="fr-FR" sz="1400" b="0" strike="noStrike" spc="-1">
              <a:solidFill>
                <a:srgbClr val="000000"/>
              </a:solidFill>
              <a:uFill>
                <a:solidFill>
                  <a:srgbClr val="FFFFFF"/>
                </a:solidFill>
              </a:uFill>
              <a:latin typeface="Arial"/>
            </a:endParaRPr>
          </a:p>
          <a:p>
            <a:pPr>
              <a:lnSpc>
                <a:spcPct val="100000"/>
              </a:lnSpc>
            </a:pPr>
            <a:r>
              <a:rPr lang="fr-FR" sz="1400" b="0" i="1" strike="noStrike" spc="-1">
                <a:solidFill>
                  <a:srgbClr val="0070C0"/>
                </a:solidFill>
                <a:uFill>
                  <a:solidFill>
                    <a:srgbClr val="FFFFFF"/>
                  </a:solidFill>
                </a:uFill>
                <a:latin typeface="Calibri"/>
                <a:ea typeface="DejaVu Sans"/>
              </a:rPr>
              <a:t>» Phénomènes traduisant l’activité externe de la Terre : phénomènes météorologiques et climatiques ; évènements extrêmes (tempêtes, cyclones, inondations et sècheresses…).</a:t>
            </a:r>
            <a:endParaRPr lang="fr-FR" sz="1400" b="0" strike="noStrike" spc="-1">
              <a:solidFill>
                <a:srgbClr val="000000"/>
              </a:solidFill>
              <a:uFill>
                <a:solidFill>
                  <a:srgbClr val="FFFFFF"/>
                </a:solidFill>
              </a:uFill>
              <a:latin typeface="Arial"/>
            </a:endParaRPr>
          </a:p>
          <a:p>
            <a:pPr marL="182520">
              <a:lnSpc>
                <a:spcPct val="100000"/>
              </a:lnSpc>
            </a:pPr>
            <a:r>
              <a:rPr lang="fr-FR" sz="1200" b="0" i="1" strike="noStrike" spc="-1">
                <a:solidFill>
                  <a:srgbClr val="0070C0"/>
                </a:solidFill>
                <a:uFill>
                  <a:solidFill>
                    <a:srgbClr val="FFFFFF"/>
                  </a:solidFill>
                </a:uFill>
                <a:latin typeface="Calibri"/>
                <a:ea typeface="DejaVu Sans"/>
              </a:rPr>
              <a:t>-&gt; Étudier un risque naturel local</a:t>
            </a:r>
            <a:endParaRPr lang="fr-FR" sz="1200" b="0" strike="noStrike" spc="-1">
              <a:solidFill>
                <a:srgbClr val="000000"/>
              </a:solidFill>
              <a:uFill>
                <a:solidFill>
                  <a:srgbClr val="FFFFFF"/>
                </a:solidFill>
              </a:uFill>
              <a:latin typeface="Arial"/>
            </a:endParaRPr>
          </a:p>
          <a:p>
            <a:pPr marL="182520">
              <a:lnSpc>
                <a:spcPct val="100000"/>
              </a:lnSpc>
            </a:pPr>
            <a:r>
              <a:rPr lang="fr-FR" sz="1200" b="0" i="1" strike="noStrike" spc="-1">
                <a:solidFill>
                  <a:srgbClr val="0070C0"/>
                </a:solidFill>
                <a:uFill>
                  <a:solidFill>
                    <a:srgbClr val="FFFFFF"/>
                  </a:solidFill>
                </a:uFill>
                <a:latin typeface="Calibri"/>
                <a:ea typeface="DejaVu Sans"/>
              </a:rPr>
              <a:t>-&gt; Mener des démarches permettant d’exploiter des exemples proches de l’école, à partir d’études de terrain et en lien avec l’éducation au développement durable.</a:t>
            </a:r>
            <a:endParaRPr lang="fr-FR" sz="1200" b="0" strike="noStrike" spc="-1">
              <a:solidFill>
                <a:srgbClr val="000000"/>
              </a:solidFill>
              <a:uFill>
                <a:solidFill>
                  <a:srgbClr val="FFFFFF"/>
                </a:solidFill>
              </a:uFill>
              <a:latin typeface="Arial"/>
            </a:endParaRPr>
          </a:p>
        </p:txBody>
      </p:sp>
      <p:sp>
        <p:nvSpPr>
          <p:cNvPr id="208" name="CustomShape 6"/>
          <p:cNvSpPr/>
          <p:nvPr/>
        </p:nvSpPr>
        <p:spPr>
          <a:xfrm>
            <a:off x="150840" y="4580280"/>
            <a:ext cx="5017320" cy="1801048"/>
          </a:xfrm>
          <a:prstGeom prst="rect">
            <a:avLst/>
          </a:prstGeom>
          <a:solidFill>
            <a:schemeClr val="accent6">
              <a:lumMod val="20000"/>
              <a:lumOff val="80000"/>
            </a:schemeClr>
          </a:solidFill>
          <a:ln w="19080">
            <a:solidFill>
              <a:schemeClr val="tx1"/>
            </a:solidFill>
            <a:round/>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600" b="1" strike="noStrike" spc="-1" dirty="0">
                <a:solidFill>
                  <a:srgbClr val="000000"/>
                </a:solidFill>
                <a:uFill>
                  <a:solidFill>
                    <a:srgbClr val="FFFFFF"/>
                  </a:solidFill>
                </a:uFill>
                <a:latin typeface="Calibri"/>
                <a:ea typeface="DejaVu Sans"/>
              </a:rPr>
              <a:t>Discussions et approches</a:t>
            </a:r>
            <a:endParaRPr lang="fr-FR" sz="1600" b="0" strike="noStrike" spc="-1" dirty="0">
              <a:solidFill>
                <a:srgbClr val="000000"/>
              </a:solidFill>
              <a:uFill>
                <a:solidFill>
                  <a:srgbClr val="FFFFFF"/>
                </a:solidFill>
              </a:uFill>
              <a:latin typeface="Arial"/>
            </a:endParaRPr>
          </a:p>
          <a:p>
            <a:pPr marL="285840" lvl="1" indent="-284400" algn="just">
              <a:lnSpc>
                <a:spcPct val="100000"/>
              </a:lnSpc>
              <a:buClr>
                <a:srgbClr val="FF0000"/>
              </a:buClr>
              <a:buFont typeface="Wingdings" charset="2"/>
              <a:buChar char=""/>
            </a:pPr>
            <a:r>
              <a:rPr lang="fr-FR" sz="1600" b="0" strike="noStrike" spc="-1" dirty="0">
                <a:solidFill>
                  <a:srgbClr val="FF0000"/>
                </a:solidFill>
                <a:uFill>
                  <a:solidFill>
                    <a:srgbClr val="FFFFFF"/>
                  </a:solidFill>
                </a:uFill>
                <a:latin typeface="Calibri"/>
                <a:ea typeface="DejaVu Sans"/>
              </a:rPr>
              <a:t>Choisir une entrée suivant la situation locale (observation de roches dans les bâtiments ou de paysages ou de matériaux dans les rivières...)</a:t>
            </a:r>
            <a:endParaRPr lang="fr-FR" sz="1600" b="0" strike="noStrike" spc="-1" dirty="0">
              <a:solidFill>
                <a:srgbClr val="000000"/>
              </a:solidFill>
              <a:uFill>
                <a:solidFill>
                  <a:srgbClr val="FFFFFF"/>
                </a:solidFill>
              </a:uFill>
              <a:latin typeface="Arial"/>
            </a:endParaRPr>
          </a:p>
          <a:p>
            <a:pPr marL="285840" lvl="1" indent="-284400" algn="just">
              <a:lnSpc>
                <a:spcPct val="100000"/>
              </a:lnSpc>
              <a:buClr>
                <a:srgbClr val="FF0000"/>
              </a:buClr>
              <a:buFont typeface="Wingdings" charset="2"/>
              <a:buChar char=""/>
            </a:pPr>
            <a:r>
              <a:rPr lang="fr-FR" sz="1600" b="0" strike="noStrike" spc="-1" dirty="0">
                <a:solidFill>
                  <a:srgbClr val="FF0000"/>
                </a:solidFill>
                <a:uFill>
                  <a:solidFill>
                    <a:srgbClr val="FFFFFF"/>
                  </a:solidFill>
                </a:uFill>
                <a:latin typeface="Calibri"/>
                <a:ea typeface="DejaVu Sans"/>
              </a:rPr>
              <a:t>Éventuel fil conducteur : fonction de l’endroit, trouver des exemples </a:t>
            </a:r>
            <a:r>
              <a:rPr lang="fr-FR" sz="1600" b="0" strike="noStrike" spc="-1" dirty="0" smtClean="0">
                <a:solidFill>
                  <a:srgbClr val="FF0000"/>
                </a:solidFill>
                <a:uFill>
                  <a:solidFill>
                    <a:srgbClr val="FFFFFF"/>
                  </a:solidFill>
                </a:uFill>
                <a:latin typeface="Calibri"/>
                <a:ea typeface="DejaVu Sans"/>
              </a:rPr>
              <a:t>locaux</a:t>
            </a:r>
          </a:p>
          <a:p>
            <a:pPr marL="285840" lvl="1" indent="-284400" algn="just">
              <a:buClr>
                <a:srgbClr val="FF0000"/>
              </a:buClr>
              <a:buFont typeface="Wingdings" charset="2"/>
              <a:buChar char=""/>
            </a:pPr>
            <a:r>
              <a:rPr lang="fr-FR" sz="1600" spc="-1" dirty="0" smtClean="0">
                <a:solidFill>
                  <a:srgbClr val="000000"/>
                </a:solidFill>
                <a:uFill>
                  <a:solidFill>
                    <a:srgbClr val="FFFFFF"/>
                  </a:solidFill>
                </a:uFill>
                <a:latin typeface="Calibri"/>
              </a:rPr>
              <a:t>Coupler sortie érosion avec sortie biodiversité</a:t>
            </a:r>
            <a:endParaRPr lang="fr-FR" sz="1600" spc="-1" dirty="0" smtClean="0">
              <a:solidFill>
                <a:srgbClr val="000000"/>
              </a:solidFill>
              <a:uFill>
                <a:solidFill>
                  <a:srgbClr val="FFFFFF"/>
                </a:solidFill>
              </a:uFill>
            </a:endParaRPr>
          </a:p>
          <a:p>
            <a:pPr marL="285840" lvl="1" indent="-284400" algn="just">
              <a:lnSpc>
                <a:spcPct val="100000"/>
              </a:lnSpc>
              <a:buClr>
                <a:srgbClr val="FF0000"/>
              </a:buClr>
              <a:buFont typeface="Wingdings" charset="2"/>
              <a:buChar char=""/>
            </a:pPr>
            <a:endParaRPr lang="fr-FR" sz="1600" b="0" strike="noStrike" spc="-1" dirty="0">
              <a:solidFill>
                <a:srgbClr val="000000"/>
              </a:solidFill>
              <a:uFill>
                <a:solidFill>
                  <a:srgbClr val="FFFFFF"/>
                </a:solidFill>
              </a:uFill>
              <a:latin typeface="Arial"/>
            </a:endParaRPr>
          </a:p>
        </p:txBody>
      </p:sp>
      <p:sp>
        <p:nvSpPr>
          <p:cNvPr id="209" name="CustomShape 7"/>
          <p:cNvSpPr/>
          <p:nvPr/>
        </p:nvSpPr>
        <p:spPr>
          <a:xfrm>
            <a:off x="5306040" y="3580920"/>
            <a:ext cx="6690960" cy="2152336"/>
          </a:xfrm>
          <a:prstGeom prst="rect">
            <a:avLst/>
          </a:prstGeom>
          <a:solidFill>
            <a:schemeClr val="accent5">
              <a:lumMod val="40000"/>
              <a:lumOff val="60000"/>
            </a:schemeClr>
          </a:solidFill>
          <a:ln w="19080">
            <a:solidFill>
              <a:srgbClr val="0070C0"/>
            </a:solidFill>
            <a:round/>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600" b="1" strike="noStrike" spc="-1" dirty="0">
                <a:solidFill>
                  <a:srgbClr val="000000"/>
                </a:solidFill>
                <a:uFill>
                  <a:solidFill>
                    <a:srgbClr val="FFFFFF"/>
                  </a:solidFill>
                </a:uFill>
                <a:latin typeface="Calibri"/>
                <a:ea typeface="DejaVu Sans"/>
              </a:rPr>
              <a:t>Activités possibles :</a:t>
            </a:r>
            <a:endParaRPr lang="fr-FR" sz="1600" b="0" strike="noStrike" spc="-1" dirty="0">
              <a:solidFill>
                <a:srgbClr val="000000"/>
              </a:solidFill>
              <a:uFill>
                <a:solidFill>
                  <a:srgbClr val="FFFFFF"/>
                </a:solidFill>
              </a:uFill>
              <a:latin typeface="Arial"/>
            </a:endParaRPr>
          </a:p>
          <a:p>
            <a:pPr>
              <a:lnSpc>
                <a:spcPct val="100000"/>
              </a:lnSpc>
            </a:pPr>
            <a:r>
              <a:rPr lang="fr-FR" sz="1600" b="0" strike="noStrike" spc="-1" dirty="0">
                <a:solidFill>
                  <a:srgbClr val="000000"/>
                </a:solidFill>
                <a:uFill>
                  <a:solidFill>
                    <a:srgbClr val="FFFFFF"/>
                  </a:solidFill>
                </a:uFill>
                <a:latin typeface="Calibri"/>
                <a:ea typeface="Calibri"/>
              </a:rPr>
              <a:t>- </a:t>
            </a:r>
            <a:r>
              <a:rPr lang="fr-FR" sz="1600" b="1" u="sng" strike="noStrike" spc="-1" dirty="0">
                <a:solidFill>
                  <a:srgbClr val="000000"/>
                </a:solidFill>
                <a:uFill>
                  <a:solidFill>
                    <a:srgbClr val="FFFFFF"/>
                  </a:solidFill>
                </a:uFill>
                <a:latin typeface="Calibri"/>
                <a:ea typeface="Calibri"/>
              </a:rPr>
              <a:t>Sortie</a:t>
            </a:r>
            <a:r>
              <a:rPr lang="fr-FR" sz="1600" b="0" strike="noStrike" spc="-1" dirty="0">
                <a:solidFill>
                  <a:srgbClr val="000000"/>
                </a:solidFill>
                <a:uFill>
                  <a:solidFill>
                    <a:srgbClr val="FFFFFF"/>
                  </a:solidFill>
                </a:uFill>
                <a:latin typeface="Calibri"/>
                <a:ea typeface="Calibri"/>
              </a:rPr>
              <a:t> : évolution des paysages, matériaux utilisés pour la construction, …</a:t>
            </a:r>
            <a:endParaRPr lang="fr-FR" sz="1600" b="0" strike="noStrike" spc="-1" dirty="0">
              <a:solidFill>
                <a:srgbClr val="000000"/>
              </a:solidFill>
              <a:uFill>
                <a:solidFill>
                  <a:srgbClr val="FFFFFF"/>
                </a:solidFill>
              </a:uFill>
              <a:latin typeface="Arial"/>
            </a:endParaRPr>
          </a:p>
          <a:p>
            <a:pPr>
              <a:lnSpc>
                <a:spcPct val="100000"/>
              </a:lnSpc>
            </a:pPr>
            <a:r>
              <a:rPr lang="fr-FR" sz="1600" b="0" strike="noStrike" spc="-1" dirty="0">
                <a:solidFill>
                  <a:srgbClr val="000000"/>
                </a:solidFill>
                <a:uFill>
                  <a:solidFill>
                    <a:srgbClr val="FFFFFF"/>
                  </a:solidFill>
                </a:uFill>
                <a:latin typeface="Calibri"/>
                <a:ea typeface="Calibri"/>
              </a:rPr>
              <a:t>- </a:t>
            </a:r>
            <a:r>
              <a:rPr lang="fr-FR" sz="1600" b="1" strike="noStrike" spc="-1" dirty="0">
                <a:solidFill>
                  <a:srgbClr val="000000"/>
                </a:solidFill>
                <a:uFill>
                  <a:solidFill>
                    <a:srgbClr val="FFFFFF"/>
                  </a:solidFill>
                </a:uFill>
                <a:latin typeface="Calibri"/>
                <a:ea typeface="Calibri"/>
              </a:rPr>
              <a:t>Carte </a:t>
            </a:r>
            <a:r>
              <a:rPr lang="fr-FR" sz="1600" b="1" strike="noStrike" spc="-1" dirty="0" err="1">
                <a:solidFill>
                  <a:srgbClr val="000000"/>
                </a:solidFill>
                <a:uFill>
                  <a:solidFill>
                    <a:srgbClr val="FFFFFF"/>
                  </a:solidFill>
                </a:uFill>
                <a:latin typeface="Calibri"/>
                <a:ea typeface="Calibri"/>
              </a:rPr>
              <a:t>géol</a:t>
            </a:r>
            <a:r>
              <a:rPr lang="fr-FR" sz="1600" b="1" strike="noStrike" spc="-1" dirty="0">
                <a:solidFill>
                  <a:srgbClr val="000000"/>
                </a:solidFill>
                <a:uFill>
                  <a:solidFill>
                    <a:srgbClr val="FFFFFF"/>
                  </a:solidFill>
                </a:uFill>
                <a:latin typeface="Calibri"/>
                <a:ea typeface="Calibri"/>
              </a:rPr>
              <a:t> </a:t>
            </a:r>
            <a:r>
              <a:rPr lang="fr-FR" sz="1600" b="0" strike="noStrike" spc="-1" dirty="0">
                <a:solidFill>
                  <a:srgbClr val="000000"/>
                </a:solidFill>
                <a:uFill>
                  <a:solidFill>
                    <a:srgbClr val="FFFFFF"/>
                  </a:solidFill>
                </a:uFill>
                <a:latin typeface="Calibri"/>
                <a:ea typeface="Calibri"/>
              </a:rPr>
              <a:t>: repérer nature des roches, traces laissées par les agents érosifs</a:t>
            </a:r>
            <a:endParaRPr lang="fr-FR" sz="1600" b="0" strike="noStrike" spc="-1" dirty="0">
              <a:solidFill>
                <a:srgbClr val="000000"/>
              </a:solidFill>
              <a:uFill>
                <a:solidFill>
                  <a:srgbClr val="FFFFFF"/>
                </a:solidFill>
              </a:uFill>
              <a:latin typeface="Arial"/>
            </a:endParaRPr>
          </a:p>
          <a:p>
            <a:pPr>
              <a:lnSpc>
                <a:spcPct val="100000"/>
              </a:lnSpc>
            </a:pPr>
            <a:r>
              <a:rPr lang="fr-FR" sz="1600" b="0" strike="noStrike" spc="-1" dirty="0">
                <a:solidFill>
                  <a:srgbClr val="000000"/>
                </a:solidFill>
                <a:uFill>
                  <a:solidFill>
                    <a:srgbClr val="FFFFFF"/>
                  </a:solidFill>
                </a:uFill>
                <a:latin typeface="Calibri"/>
                <a:ea typeface="Calibri"/>
              </a:rPr>
              <a:t>- </a:t>
            </a:r>
            <a:r>
              <a:rPr lang="fr-FR" sz="1600" b="1" strike="noStrike" spc="-1" dirty="0">
                <a:solidFill>
                  <a:srgbClr val="000000"/>
                </a:solidFill>
                <a:uFill>
                  <a:solidFill>
                    <a:srgbClr val="FFFFFF"/>
                  </a:solidFill>
                </a:uFill>
                <a:latin typeface="Calibri"/>
                <a:ea typeface="Calibri"/>
              </a:rPr>
              <a:t>Observer les roches </a:t>
            </a:r>
            <a:r>
              <a:rPr lang="fr-FR" sz="1600" b="0" strike="noStrike" spc="-1" dirty="0">
                <a:solidFill>
                  <a:srgbClr val="000000"/>
                </a:solidFill>
                <a:uFill>
                  <a:solidFill>
                    <a:srgbClr val="FFFFFF"/>
                  </a:solidFill>
                </a:uFill>
                <a:latin typeface="Calibri"/>
                <a:ea typeface="Calibri"/>
              </a:rPr>
              <a:t>détritiques et déterminer leurs caractéristiques</a:t>
            </a:r>
            <a:endParaRPr lang="fr-FR" sz="1600" b="0" strike="noStrike" spc="-1" dirty="0">
              <a:solidFill>
                <a:srgbClr val="000000"/>
              </a:solidFill>
              <a:uFill>
                <a:solidFill>
                  <a:srgbClr val="FFFFFF"/>
                </a:solidFill>
              </a:uFill>
              <a:latin typeface="Arial"/>
            </a:endParaRPr>
          </a:p>
          <a:p>
            <a:pPr>
              <a:lnSpc>
                <a:spcPct val="100000"/>
              </a:lnSpc>
            </a:pPr>
            <a:r>
              <a:rPr lang="fr-FR" sz="1600" b="0" strike="noStrike" spc="-1" dirty="0">
                <a:solidFill>
                  <a:srgbClr val="000000"/>
                </a:solidFill>
                <a:uFill>
                  <a:solidFill>
                    <a:srgbClr val="FFFFFF"/>
                  </a:solidFill>
                </a:uFill>
                <a:latin typeface="Calibri"/>
                <a:ea typeface="Calibri"/>
              </a:rPr>
              <a:t>- Action de l'eau sur les roches</a:t>
            </a:r>
            <a:endParaRPr lang="fr-FR" sz="1600" b="0" strike="noStrike" spc="-1" dirty="0">
              <a:solidFill>
                <a:srgbClr val="000000"/>
              </a:solidFill>
              <a:uFill>
                <a:solidFill>
                  <a:srgbClr val="FFFFFF"/>
                </a:solidFill>
              </a:uFill>
              <a:latin typeface="Arial"/>
            </a:endParaRPr>
          </a:p>
          <a:p>
            <a:pPr>
              <a:lnSpc>
                <a:spcPct val="100000"/>
              </a:lnSpc>
              <a:buFontTx/>
              <a:buChar char="-"/>
            </a:pPr>
            <a:r>
              <a:rPr lang="fr-FR" sz="1600" b="0" u="sng" strike="noStrike" spc="-1" dirty="0" smtClean="0">
                <a:solidFill>
                  <a:srgbClr val="0000FF"/>
                </a:solidFill>
                <a:uFill>
                  <a:solidFill>
                    <a:srgbClr val="FFFFFF"/>
                  </a:solidFill>
                </a:uFill>
                <a:latin typeface="Calibri"/>
                <a:ea typeface="Calibri"/>
                <a:hlinkClick r:id="rId4"/>
              </a:rPr>
              <a:t>KMZ</a:t>
            </a:r>
            <a:r>
              <a:rPr lang="fr-FR" sz="1600" b="0" strike="noStrike" spc="-1" dirty="0" smtClean="0">
                <a:solidFill>
                  <a:srgbClr val="000000"/>
                </a:solidFill>
                <a:uFill>
                  <a:solidFill>
                    <a:srgbClr val="FFFFFF"/>
                  </a:solidFill>
                </a:uFill>
                <a:latin typeface="Calibri"/>
                <a:ea typeface="Calibri"/>
              </a:rPr>
              <a:t> érosion</a:t>
            </a:r>
          </a:p>
          <a:p>
            <a:pPr>
              <a:buFontTx/>
              <a:buChar char="-"/>
            </a:pPr>
            <a:r>
              <a:rPr lang="fr-FR" sz="1600" spc="-1" dirty="0" smtClean="0">
                <a:solidFill>
                  <a:srgbClr val="000000"/>
                </a:solidFill>
                <a:uFill>
                  <a:solidFill>
                    <a:srgbClr val="FFFFFF"/>
                  </a:solidFill>
                </a:uFill>
                <a:latin typeface="Calibri"/>
              </a:rPr>
              <a:t>Expérience de gélifraction sur roche fissurée (calcaire/schistes, </a:t>
            </a:r>
            <a:r>
              <a:rPr lang="fr-FR" sz="1600" spc="-1" dirty="0" err="1" smtClean="0">
                <a:solidFill>
                  <a:srgbClr val="000000"/>
                </a:solidFill>
                <a:uFill>
                  <a:solidFill>
                    <a:srgbClr val="FFFFFF"/>
                  </a:solidFill>
                </a:uFill>
                <a:latin typeface="Calibri"/>
              </a:rPr>
              <a:t>etc</a:t>
            </a:r>
            <a:r>
              <a:rPr lang="fr-FR" sz="1600" spc="-1" dirty="0" smtClean="0">
                <a:solidFill>
                  <a:srgbClr val="000000"/>
                </a:solidFill>
                <a:uFill>
                  <a:solidFill>
                    <a:srgbClr val="FFFFFF"/>
                  </a:solidFill>
                </a:uFill>
                <a:latin typeface="Calibri"/>
              </a:rPr>
              <a:t>), appliquer plusieurs cycles de gel/dégel.</a:t>
            </a:r>
            <a:endParaRPr lang="fr-FR" sz="1600" spc="-1" dirty="0" smtClean="0">
              <a:solidFill>
                <a:srgbClr val="000000"/>
              </a:solidFill>
              <a:uFill>
                <a:solidFill>
                  <a:srgbClr val="FFFFFF"/>
                </a:solidFill>
              </a:uFill>
            </a:endParaRPr>
          </a:p>
          <a:p>
            <a:pPr>
              <a:lnSpc>
                <a:spcPct val="100000"/>
              </a:lnSpc>
              <a:buFontTx/>
              <a:buChar char="-"/>
            </a:pPr>
            <a:endParaRPr lang="fr-FR" sz="1600" b="0" strike="noStrike" spc="-1" dirty="0">
              <a:solidFill>
                <a:srgbClr val="000000"/>
              </a:solidFill>
              <a:uFill>
                <a:solidFill>
                  <a:srgbClr val="FFFFFF"/>
                </a:solidFill>
              </a:uFill>
              <a:latin typeface="Arial"/>
            </a:endParaRPr>
          </a:p>
          <a:p>
            <a:pPr>
              <a:lnSpc>
                <a:spcPct val="100000"/>
              </a:lnSpc>
            </a:pPr>
            <a:endParaRPr lang="fr-FR" sz="1600" b="0" strike="noStrike" spc="-1" dirty="0">
              <a:solidFill>
                <a:srgbClr val="000000"/>
              </a:solidFill>
              <a:uFill>
                <a:solidFill>
                  <a:srgbClr val="FFFFFF"/>
                </a:solidFill>
              </a:uFill>
              <a:latin typeface="Arial"/>
            </a:endParaRPr>
          </a:p>
        </p:txBody>
      </p:sp>
      <p:sp>
        <p:nvSpPr>
          <p:cNvPr id="210" name="CustomShape 8"/>
          <p:cNvSpPr/>
          <p:nvPr/>
        </p:nvSpPr>
        <p:spPr>
          <a:xfrm>
            <a:off x="5290560" y="3071160"/>
            <a:ext cx="6537240" cy="333360"/>
          </a:xfrm>
          <a:prstGeom prst="rect">
            <a:avLst/>
          </a:prstGeom>
          <a:noFill/>
          <a:ln w="19080">
            <a:solidFill>
              <a:srgbClr val="0070C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15000"/>
              </a:lnSpc>
              <a:spcAft>
                <a:spcPts val="1001"/>
              </a:spcAft>
            </a:pPr>
            <a:r>
              <a:rPr lang="fr-FR" sz="1400" b="1" strike="noStrike" spc="-1">
                <a:solidFill>
                  <a:srgbClr val="000000"/>
                </a:solidFill>
                <a:uFill>
                  <a:solidFill>
                    <a:srgbClr val="FFFFFF"/>
                  </a:solidFill>
                </a:uFill>
                <a:latin typeface="Calibri"/>
                <a:ea typeface="Calibri"/>
              </a:rPr>
              <a:t>Mots clés : Érosion, altération, modes de transports, sédiments </a:t>
            </a:r>
            <a:endParaRPr lang="fr-FR" sz="1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7912440" y="322920"/>
            <a:ext cx="367632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u="sng" strike="noStrike" spc="-1">
                <a:solidFill>
                  <a:srgbClr val="0000FF"/>
                </a:solidFill>
                <a:uFill>
                  <a:solidFill>
                    <a:srgbClr val="FFFFFF"/>
                  </a:solidFill>
                </a:uFill>
                <a:latin typeface="Arial"/>
                <a:ea typeface="DejaVu Sans"/>
                <a:hlinkClick r:id="rId2"/>
              </a:rPr>
              <a:t>https://remonterletemps.ign.fr/</a:t>
            </a:r>
            <a:endParaRPr lang="fr-FR" sz="1800" b="0" strike="noStrike" spc="-1">
              <a:solidFill>
                <a:srgbClr val="000000"/>
              </a:solidFill>
              <a:uFill>
                <a:solidFill>
                  <a:srgbClr val="FFFFFF"/>
                </a:solidFill>
              </a:uFill>
              <a:latin typeface="Arial"/>
            </a:endParaRPr>
          </a:p>
          <a:p>
            <a:pPr>
              <a:lnSpc>
                <a:spcPct val="100000"/>
              </a:lnSpc>
            </a:pPr>
            <a:endParaRPr lang="fr-FR" sz="1800" b="0" strike="noStrike" spc="-1">
              <a:solidFill>
                <a:srgbClr val="000000"/>
              </a:solidFill>
              <a:uFill>
                <a:solidFill>
                  <a:srgbClr val="FFFFFF"/>
                </a:solidFill>
              </a:uFill>
              <a:latin typeface="Arial"/>
            </a:endParaRPr>
          </a:p>
        </p:txBody>
      </p:sp>
      <p:pic>
        <p:nvPicPr>
          <p:cNvPr id="212" name="Espace réservé du contenu 3"/>
          <p:cNvPicPr/>
          <p:nvPr/>
        </p:nvPicPr>
        <p:blipFill>
          <a:blip r:embed="rId3" cstate="email">
            <a:extLst>
              <a:ext uri="{28A0092B-C50C-407E-A947-70E740481C1C}">
                <a14:useLocalDpi xmlns:a14="http://schemas.microsoft.com/office/drawing/2010/main"/>
              </a:ext>
            </a:extLst>
          </a:blip>
          <a:srcRect/>
          <a:stretch/>
        </p:blipFill>
        <p:spPr>
          <a:xfrm>
            <a:off x="308520" y="1786320"/>
            <a:ext cx="11280600" cy="2652480"/>
          </a:xfrm>
          <a:prstGeom prst="rect">
            <a:avLst/>
          </a:prstGeom>
          <a:ln>
            <a:noFill/>
          </a:ln>
        </p:spPr>
      </p:pic>
      <p:sp>
        <p:nvSpPr>
          <p:cNvPr id="213" name="CustomShape 2"/>
          <p:cNvSpPr/>
          <p:nvPr/>
        </p:nvSpPr>
        <p:spPr>
          <a:xfrm>
            <a:off x="0" y="0"/>
            <a:ext cx="6537240" cy="363600"/>
          </a:xfrm>
          <a:prstGeom prst="rect">
            <a:avLst/>
          </a:prstGeom>
          <a:solidFill>
            <a:srgbClr val="009900"/>
          </a:solidFill>
          <a:ln>
            <a:round/>
          </a:ln>
        </p:spPr>
        <p:style>
          <a:lnRef idx="2">
            <a:schemeClr val="accent6">
              <a:shade val="50000"/>
            </a:schemeClr>
          </a:lnRef>
          <a:fillRef idx="1">
            <a:schemeClr val="accent6"/>
          </a:fillRef>
          <a:effectRef idx="0">
            <a:schemeClr val="accent6"/>
          </a:effectRef>
          <a:fontRef idx="minor"/>
        </p:style>
        <p:txBody>
          <a:bodyPr lIns="90000" tIns="45000" rIns="90000" bIns="45000"/>
          <a:lstStyle/>
          <a:p>
            <a:pPr>
              <a:lnSpc>
                <a:spcPct val="100000"/>
              </a:lnSpc>
            </a:pPr>
            <a:r>
              <a:rPr lang="fr-FR" sz="1800" b="1" strike="noStrike" spc="-1">
                <a:solidFill>
                  <a:srgbClr val="FFFFFF"/>
                </a:solidFill>
                <a:uFill>
                  <a:solidFill>
                    <a:srgbClr val="FFFFFF"/>
                  </a:solidFill>
                </a:uFill>
                <a:latin typeface="Calibri"/>
                <a:ea typeface="DejaVu Sans"/>
              </a:rPr>
              <a:t>Sous-thème : L’érosion, processus et conséquences</a:t>
            </a:r>
            <a:endParaRPr lang="fr-FR" sz="1800" b="0" strike="noStrike" spc="-1">
              <a:solidFill>
                <a:srgbClr val="000000"/>
              </a:solidFill>
              <a:uFill>
                <a:solidFill>
                  <a:srgbClr val="FFFFFF"/>
                </a:solidFill>
              </a:uFill>
              <a:latin typeface="Arial"/>
            </a:endParaRPr>
          </a:p>
        </p:txBody>
      </p:sp>
      <p:sp>
        <p:nvSpPr>
          <p:cNvPr id="214" name="CustomShape 3"/>
          <p:cNvSpPr/>
          <p:nvPr/>
        </p:nvSpPr>
        <p:spPr>
          <a:xfrm>
            <a:off x="282240" y="549720"/>
            <a:ext cx="713844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uFill>
                  <a:solidFill>
                    <a:srgbClr val="FFFFFF"/>
                  </a:solidFill>
                </a:uFill>
                <a:latin typeface="Arial"/>
                <a:ea typeface="DejaVu Sans"/>
              </a:rPr>
              <a:t>COMPARER DES CARTES ET PHOTOS AERIENNES ACTUELLES ET ANCIENNES</a:t>
            </a:r>
            <a:endParaRPr lang="fr-F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1523880" y="1122480"/>
            <a:ext cx="9142560" cy="386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90000"/>
              </a:lnSpc>
            </a:pPr>
            <a:r>
              <a:t/>
            </a:r>
            <a:br/>
            <a:endParaRPr lang="fr-FR" sz="1800" b="0" strike="noStrike" spc="-1">
              <a:solidFill>
                <a:srgbClr val="000000"/>
              </a:solidFill>
              <a:uFill>
                <a:solidFill>
                  <a:srgbClr val="FFFFFF"/>
                </a:solidFill>
              </a:uFill>
              <a:latin typeface="Arial"/>
            </a:endParaRPr>
          </a:p>
        </p:txBody>
      </p:sp>
      <p:pic>
        <p:nvPicPr>
          <p:cNvPr id="216" name="Picture 3"/>
          <p:cNvPicPr/>
          <p:nvPr/>
        </p:nvPicPr>
        <p:blipFill>
          <a:blip r:embed="rId2" cstate="email">
            <a:extLst>
              <a:ext uri="{28A0092B-C50C-407E-A947-70E740481C1C}">
                <a14:useLocalDpi xmlns:a14="http://schemas.microsoft.com/office/drawing/2010/main"/>
              </a:ext>
            </a:extLst>
          </a:blip>
          <a:srcRect/>
          <a:stretch/>
        </p:blipFill>
        <p:spPr>
          <a:xfrm>
            <a:off x="7399800" y="14304240"/>
            <a:ext cx="9583920" cy="5259960"/>
          </a:xfrm>
          <a:prstGeom prst="rect">
            <a:avLst/>
          </a:prstGeom>
          <a:ln w="9360">
            <a:noFill/>
          </a:ln>
        </p:spPr>
      </p:pic>
      <p:sp>
        <p:nvSpPr>
          <p:cNvPr id="217" name="CustomShape 2"/>
          <p:cNvSpPr/>
          <p:nvPr/>
        </p:nvSpPr>
        <p:spPr>
          <a:xfrm>
            <a:off x="638280" y="714240"/>
            <a:ext cx="10695960" cy="368640"/>
          </a:xfrm>
          <a:prstGeom prst="rect">
            <a:avLst/>
          </a:prstGeom>
          <a:noFill/>
          <a:ln>
            <a:noFill/>
          </a:ln>
        </p:spPr>
        <p:style>
          <a:lnRef idx="0">
            <a:scrgbClr r="0" g="0" b="0"/>
          </a:lnRef>
          <a:fillRef idx="0">
            <a:scrgbClr r="0" g="0" b="0"/>
          </a:fillRef>
          <a:effectRef idx="0">
            <a:scrgbClr r="0" g="0" b="0"/>
          </a:effectRef>
          <a:fontRef idx="minor"/>
        </p:style>
      </p:sp>
      <p:pic>
        <p:nvPicPr>
          <p:cNvPr id="218" name="Picture 2"/>
          <p:cNvPicPr/>
          <p:nvPr/>
        </p:nvPicPr>
        <p:blipFill>
          <a:blip r:embed="rId3" cstate="email">
            <a:extLst>
              <a:ext uri="{28A0092B-C50C-407E-A947-70E740481C1C}">
                <a14:useLocalDpi xmlns:a14="http://schemas.microsoft.com/office/drawing/2010/main"/>
              </a:ext>
            </a:extLst>
          </a:blip>
          <a:srcRect/>
          <a:stretch/>
        </p:blipFill>
        <p:spPr>
          <a:xfrm>
            <a:off x="252720" y="204840"/>
            <a:ext cx="11570760" cy="6390000"/>
          </a:xfrm>
          <a:prstGeom prst="rect">
            <a:avLst/>
          </a:prstGeom>
          <a:ln w="9360">
            <a:noFill/>
          </a:ln>
        </p:spPr>
      </p:pic>
      <p:sp>
        <p:nvSpPr>
          <p:cNvPr id="219" name="CustomShape 3"/>
          <p:cNvSpPr/>
          <p:nvPr/>
        </p:nvSpPr>
        <p:spPr>
          <a:xfrm>
            <a:off x="425520" y="457200"/>
            <a:ext cx="1213200" cy="456480"/>
          </a:xfrm>
          <a:prstGeom prst="ellipse">
            <a:avLst/>
          </a:prstGeom>
          <a:noFill/>
          <a:ln>
            <a:solidFill>
              <a:srgbClr val="FFFF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523880" y="1122480"/>
            <a:ext cx="9142560" cy="2386080"/>
          </a:xfrm>
          <a:prstGeom prst="rect">
            <a:avLst/>
          </a:prstGeom>
          <a:noFill/>
          <a:ln>
            <a:noFill/>
          </a:ln>
        </p:spPr>
        <p:style>
          <a:lnRef idx="0">
            <a:scrgbClr r="0" g="0" b="0"/>
          </a:lnRef>
          <a:fillRef idx="0">
            <a:scrgbClr r="0" g="0" b="0"/>
          </a:fillRef>
          <a:effectRef idx="0">
            <a:scrgbClr r="0" g="0" b="0"/>
          </a:effectRef>
          <a:fontRef idx="minor"/>
        </p:style>
      </p:sp>
      <p:pic>
        <p:nvPicPr>
          <p:cNvPr id="221" name="Picture 2"/>
          <p:cNvPicPr/>
          <p:nvPr/>
        </p:nvPicPr>
        <p:blipFill>
          <a:blip r:embed="rId2" cstate="email">
            <a:extLst>
              <a:ext uri="{28A0092B-C50C-407E-A947-70E740481C1C}">
                <a14:useLocalDpi xmlns:a14="http://schemas.microsoft.com/office/drawing/2010/main"/>
              </a:ext>
            </a:extLst>
          </a:blip>
          <a:srcRect/>
          <a:stretch/>
        </p:blipFill>
        <p:spPr>
          <a:xfrm>
            <a:off x="410040" y="267840"/>
            <a:ext cx="11445120" cy="6328080"/>
          </a:xfrm>
          <a:prstGeom prst="rect">
            <a:avLst/>
          </a:prstGeom>
          <a:ln w="9360">
            <a:noFill/>
          </a:ln>
        </p:spPr>
      </p:pic>
      <p:sp>
        <p:nvSpPr>
          <p:cNvPr id="222" name="CustomShape 2"/>
          <p:cNvSpPr/>
          <p:nvPr/>
        </p:nvSpPr>
        <p:spPr>
          <a:xfrm>
            <a:off x="693720" y="536040"/>
            <a:ext cx="1134360" cy="519480"/>
          </a:xfrm>
          <a:prstGeom prst="ellipse">
            <a:avLst/>
          </a:prstGeom>
          <a:noFill/>
          <a:ln>
            <a:solidFill>
              <a:srgbClr val="FFFF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150840" y="188280"/>
            <a:ext cx="2323080" cy="81936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fr-FR" sz="1200" b="1" u="sng" strike="noStrike" spc="-1">
                <a:solidFill>
                  <a:srgbClr val="0000FF"/>
                </a:solidFill>
                <a:uFill>
                  <a:solidFill>
                    <a:srgbClr val="FFFFFF"/>
                  </a:solidFill>
                </a:uFill>
                <a:latin typeface="Calibri"/>
                <a:ea typeface="DejaVu Sans"/>
                <a:hlinkClick r:id="rId2"/>
              </a:rPr>
              <a:t>Classe de 2</a:t>
            </a:r>
            <a:r>
              <a:rPr lang="fr-FR" sz="1200" b="1" u="sng" strike="noStrike" spc="-1" baseline="30000">
                <a:solidFill>
                  <a:srgbClr val="0000FF"/>
                </a:solidFill>
                <a:uFill>
                  <a:solidFill>
                    <a:srgbClr val="FFFFFF"/>
                  </a:solidFill>
                </a:uFill>
                <a:latin typeface="Calibri"/>
                <a:ea typeface="DejaVu Sans"/>
                <a:hlinkClick r:id="rId2"/>
              </a:rPr>
              <a:t>nde</a:t>
            </a:r>
            <a:endParaRPr lang="fr-FR" sz="1200" b="0" strike="noStrike" spc="-1">
              <a:solidFill>
                <a:srgbClr val="000000"/>
              </a:solidFill>
              <a:uFill>
                <a:solidFill>
                  <a:srgbClr val="FFFFFF"/>
                </a:solidFill>
              </a:uFill>
              <a:latin typeface="Arial"/>
            </a:endParaRPr>
          </a:p>
          <a:p>
            <a:pPr>
              <a:lnSpc>
                <a:spcPct val="100000"/>
              </a:lnSpc>
            </a:pPr>
            <a:r>
              <a:rPr lang="fr-FR" sz="1200" b="1" strike="noStrike" spc="-1">
                <a:solidFill>
                  <a:srgbClr val="FFFFFF"/>
                </a:solidFill>
                <a:uFill>
                  <a:solidFill>
                    <a:srgbClr val="FFFFFF"/>
                  </a:solidFill>
                </a:uFill>
                <a:latin typeface="Calibri"/>
                <a:ea typeface="DejaVu Sans"/>
              </a:rPr>
              <a:t>THEMATIQUE :</a:t>
            </a:r>
            <a:endParaRPr lang="fr-FR" sz="1200" b="0" strike="noStrike" spc="-1">
              <a:solidFill>
                <a:srgbClr val="000000"/>
              </a:solidFill>
              <a:uFill>
                <a:solidFill>
                  <a:srgbClr val="FFFFFF"/>
                </a:solidFill>
              </a:uFill>
              <a:latin typeface="Arial"/>
            </a:endParaRPr>
          </a:p>
          <a:p>
            <a:pPr>
              <a:lnSpc>
                <a:spcPct val="100000"/>
              </a:lnSpc>
            </a:pPr>
            <a:r>
              <a:rPr lang="fr-FR" sz="1200" b="1" strike="noStrike" spc="-1">
                <a:solidFill>
                  <a:srgbClr val="FFFFFF"/>
                </a:solidFill>
                <a:uFill>
                  <a:solidFill>
                    <a:srgbClr val="FFFFFF"/>
                  </a:solidFill>
                </a:uFill>
                <a:latin typeface="Calibri"/>
                <a:ea typeface="DejaVu Sans"/>
              </a:rPr>
              <a:t>Les enjeux contemporains de la planète</a:t>
            </a:r>
            <a:endParaRPr lang="fr-FR" sz="1200" b="0" strike="noStrike" spc="-1">
              <a:solidFill>
                <a:srgbClr val="000000"/>
              </a:solidFill>
              <a:uFill>
                <a:solidFill>
                  <a:srgbClr val="FFFFFF"/>
                </a:solidFill>
              </a:uFill>
              <a:latin typeface="Arial"/>
            </a:endParaRPr>
          </a:p>
        </p:txBody>
      </p:sp>
      <p:sp>
        <p:nvSpPr>
          <p:cNvPr id="232" name="CustomShape 2"/>
          <p:cNvSpPr/>
          <p:nvPr/>
        </p:nvSpPr>
        <p:spPr>
          <a:xfrm>
            <a:off x="5290560" y="204480"/>
            <a:ext cx="6537240" cy="363600"/>
          </a:xfrm>
          <a:prstGeom prst="rect">
            <a:avLst/>
          </a:prstGeom>
          <a:solidFill>
            <a:srgbClr val="009900"/>
          </a:solidFill>
          <a:ln>
            <a:round/>
          </a:ln>
        </p:spPr>
        <p:style>
          <a:lnRef idx="2">
            <a:schemeClr val="accent6">
              <a:shade val="50000"/>
            </a:schemeClr>
          </a:lnRef>
          <a:fillRef idx="1">
            <a:schemeClr val="accent6"/>
          </a:fillRef>
          <a:effectRef idx="0">
            <a:schemeClr val="accent6"/>
          </a:effectRef>
          <a:fontRef idx="minor"/>
        </p:style>
        <p:txBody>
          <a:bodyPr lIns="90000" tIns="45000" rIns="90000" bIns="45000"/>
          <a:lstStyle/>
          <a:p>
            <a:pPr>
              <a:lnSpc>
                <a:spcPct val="100000"/>
              </a:lnSpc>
            </a:pPr>
            <a:r>
              <a:rPr lang="fr-FR" sz="1800" b="1" strike="noStrike" spc="-1">
                <a:solidFill>
                  <a:srgbClr val="FFFFFF"/>
                </a:solidFill>
                <a:uFill>
                  <a:solidFill>
                    <a:srgbClr val="FFFFFF"/>
                  </a:solidFill>
                </a:uFill>
                <a:latin typeface="Calibri"/>
                <a:ea typeface="DejaVu Sans"/>
              </a:rPr>
              <a:t>Sous-thème : Sédimentation et milieux de sédimentation</a:t>
            </a:r>
            <a:endParaRPr lang="fr-FR" sz="1800" b="0" strike="noStrike" spc="-1">
              <a:solidFill>
                <a:srgbClr val="000000"/>
              </a:solidFill>
              <a:uFill>
                <a:solidFill>
                  <a:srgbClr val="FFFFFF"/>
                </a:solidFill>
              </a:uFill>
              <a:latin typeface="Arial"/>
            </a:endParaRPr>
          </a:p>
        </p:txBody>
      </p:sp>
      <p:sp>
        <p:nvSpPr>
          <p:cNvPr id="233" name="CustomShape 3"/>
          <p:cNvSpPr/>
          <p:nvPr/>
        </p:nvSpPr>
        <p:spPr>
          <a:xfrm>
            <a:off x="2530080" y="188280"/>
            <a:ext cx="2692800" cy="636840"/>
          </a:xfrm>
          <a:prstGeom prst="rect">
            <a:avLst/>
          </a:prstGeom>
          <a:ln>
            <a:round/>
          </a:ln>
        </p:spPr>
        <p:style>
          <a:lnRef idx="2">
            <a:schemeClr val="accent5">
              <a:shade val="50000"/>
            </a:schemeClr>
          </a:lnRef>
          <a:fillRef idx="1">
            <a:schemeClr val="accent5"/>
          </a:fillRef>
          <a:effectRef idx="0">
            <a:schemeClr val="accent5"/>
          </a:effectRef>
          <a:fontRef idx="minor"/>
        </p:style>
        <p:txBody>
          <a:bodyPr lIns="90000" tIns="45000" rIns="90000" bIns="45000"/>
          <a:lstStyle/>
          <a:p>
            <a:pPr>
              <a:lnSpc>
                <a:spcPct val="100000"/>
              </a:lnSpc>
            </a:pPr>
            <a:r>
              <a:rPr lang="fr-FR" sz="1200" b="1" strike="noStrike" spc="-1">
                <a:solidFill>
                  <a:srgbClr val="FFFFFF"/>
                </a:solidFill>
                <a:uFill>
                  <a:solidFill>
                    <a:srgbClr val="FFFFFF"/>
                  </a:solidFill>
                </a:uFill>
                <a:latin typeface="Calibri"/>
                <a:ea typeface="DejaVu Sans"/>
              </a:rPr>
              <a:t>Thème :</a:t>
            </a:r>
            <a:endParaRPr lang="fr-FR" sz="1200" b="0" strike="noStrike" spc="-1">
              <a:solidFill>
                <a:srgbClr val="000000"/>
              </a:solidFill>
              <a:uFill>
                <a:solidFill>
                  <a:srgbClr val="FFFFFF"/>
                </a:solidFill>
              </a:uFill>
              <a:latin typeface="Arial"/>
            </a:endParaRPr>
          </a:p>
          <a:p>
            <a:pPr>
              <a:lnSpc>
                <a:spcPct val="100000"/>
              </a:lnSpc>
            </a:pPr>
            <a:r>
              <a:rPr lang="fr-FR" sz="1200" b="1" strike="noStrike" spc="-1">
                <a:solidFill>
                  <a:srgbClr val="FFFFFF"/>
                </a:solidFill>
                <a:uFill>
                  <a:solidFill>
                    <a:srgbClr val="FFFFFF"/>
                  </a:solidFill>
                </a:uFill>
                <a:latin typeface="Calibri"/>
                <a:ea typeface="DejaVu Sans"/>
              </a:rPr>
              <a:t>Géosciences et dynamique des paysages</a:t>
            </a:r>
            <a:endParaRPr lang="fr-FR" sz="1200" b="0" strike="noStrike" spc="-1">
              <a:solidFill>
                <a:srgbClr val="000000"/>
              </a:solidFill>
              <a:uFill>
                <a:solidFill>
                  <a:srgbClr val="FFFFFF"/>
                </a:solidFill>
              </a:uFill>
              <a:latin typeface="Arial"/>
            </a:endParaRPr>
          </a:p>
        </p:txBody>
      </p:sp>
      <p:sp>
        <p:nvSpPr>
          <p:cNvPr id="234" name="CustomShape 4"/>
          <p:cNvSpPr/>
          <p:nvPr/>
        </p:nvSpPr>
        <p:spPr>
          <a:xfrm>
            <a:off x="5301000" y="646920"/>
            <a:ext cx="6537240" cy="1581120"/>
          </a:xfrm>
          <a:prstGeom prst="rect">
            <a:avLst/>
          </a:prstGeom>
          <a:noFill/>
          <a:ln w="19080">
            <a:solidFill>
              <a:srgbClr val="FF0000"/>
            </a:solidFill>
            <a:round/>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400" b="1" strike="noStrike" spc="-1">
                <a:solidFill>
                  <a:srgbClr val="000000"/>
                </a:solidFill>
                <a:uFill>
                  <a:solidFill>
                    <a:srgbClr val="FFFFFF"/>
                  </a:solidFill>
                </a:uFill>
                <a:latin typeface="Calibri"/>
                <a:ea typeface="DejaVu Sans"/>
              </a:rPr>
              <a:t>Objectifs</a:t>
            </a:r>
            <a:r>
              <a:rPr lang="fr-FR" sz="1400" b="1" strike="noStrike" spc="-1">
                <a:solidFill>
                  <a:srgbClr val="FF0000"/>
                </a:solidFill>
                <a:uFill>
                  <a:solidFill>
                    <a:srgbClr val="FFFFFF"/>
                  </a:solidFill>
                </a:uFill>
                <a:latin typeface="Calibri"/>
                <a:ea typeface="DejaVu Sans"/>
              </a:rPr>
              <a:t> </a:t>
            </a:r>
            <a:r>
              <a:rPr lang="fr-FR" sz="1400" b="1" strike="noStrike" spc="-1">
                <a:solidFill>
                  <a:srgbClr val="000000"/>
                </a:solidFill>
                <a:uFill>
                  <a:solidFill>
                    <a:srgbClr val="FFFFFF"/>
                  </a:solidFill>
                </a:uFill>
                <a:latin typeface="Calibri"/>
                <a:ea typeface="DejaVu Sans"/>
              </a:rPr>
              <a:t>du programme :</a:t>
            </a:r>
            <a:endParaRPr lang="fr-FR" sz="1400" b="0" strike="noStrike" spc="-1">
              <a:solidFill>
                <a:srgbClr val="000000"/>
              </a:solidFill>
              <a:uFill>
                <a:solidFill>
                  <a:srgbClr val="FFFFFF"/>
                </a:solidFill>
              </a:uFill>
              <a:latin typeface="Arial"/>
            </a:endParaRPr>
          </a:p>
          <a:p>
            <a:pPr algn="just">
              <a:lnSpc>
                <a:spcPct val="100000"/>
              </a:lnSpc>
            </a:pPr>
            <a:r>
              <a:rPr lang="fr-FR" sz="1400" b="0" strike="noStrike" spc="-1">
                <a:solidFill>
                  <a:srgbClr val="000000"/>
                </a:solidFill>
                <a:uFill>
                  <a:solidFill>
                    <a:srgbClr val="FFFFFF"/>
                  </a:solidFill>
                </a:uFill>
                <a:latin typeface="Calibri"/>
                <a:ea typeface="DejaVu Sans"/>
              </a:rPr>
              <a:t>Les élèves apprennent :</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0000"/>
                </a:solidFill>
                <a:uFill>
                  <a:solidFill>
                    <a:srgbClr val="FFFFFF"/>
                  </a:solidFill>
                </a:uFill>
                <a:latin typeface="Calibri"/>
                <a:ea typeface="DejaVu Sans"/>
              </a:rPr>
              <a:t>- </a:t>
            </a:r>
            <a:r>
              <a:rPr lang="fr-FR" sz="1400" b="0" strike="noStrike" spc="-1">
                <a:solidFill>
                  <a:srgbClr val="000000"/>
                </a:solidFill>
                <a:uFill>
                  <a:solidFill>
                    <a:srgbClr val="FFFFFF"/>
                  </a:solidFill>
                </a:uFill>
                <a:latin typeface="Calibri"/>
                <a:ea typeface="Calibri"/>
              </a:rPr>
              <a:t>qu'il existe une </a:t>
            </a:r>
            <a:r>
              <a:rPr lang="fr-FR" sz="1400" b="1" strike="noStrike" spc="-1">
                <a:solidFill>
                  <a:srgbClr val="000000"/>
                </a:solidFill>
                <a:uFill>
                  <a:solidFill>
                    <a:srgbClr val="FFFFFF"/>
                  </a:solidFill>
                </a:uFill>
                <a:latin typeface="Calibri"/>
                <a:ea typeface="Calibri"/>
              </a:rPr>
              <a:t>diversité</a:t>
            </a:r>
            <a:r>
              <a:rPr lang="fr-FR" sz="1400" b="0" strike="noStrike" spc="-1">
                <a:solidFill>
                  <a:srgbClr val="000000"/>
                </a:solidFill>
                <a:uFill>
                  <a:solidFill>
                    <a:srgbClr val="FFFFFF"/>
                  </a:solidFill>
                </a:uFill>
                <a:latin typeface="Calibri"/>
                <a:ea typeface="Calibri"/>
              </a:rPr>
              <a:t> de </a:t>
            </a:r>
            <a:r>
              <a:rPr lang="fr-FR" sz="1400" b="1" strike="noStrike" spc="-1">
                <a:solidFill>
                  <a:srgbClr val="000000"/>
                </a:solidFill>
                <a:uFill>
                  <a:solidFill>
                    <a:srgbClr val="FFFFFF"/>
                  </a:solidFill>
                </a:uFill>
                <a:latin typeface="Calibri"/>
                <a:ea typeface="Calibri"/>
              </a:rPr>
              <a:t>roches sédimentaires détritiques</a:t>
            </a:r>
            <a:r>
              <a:rPr lang="fr-FR" sz="1400" b="0" strike="noStrike" spc="-1">
                <a:solidFill>
                  <a:srgbClr val="000000"/>
                </a:solidFill>
                <a:uFill>
                  <a:solidFill>
                    <a:srgbClr val="FFFFFF"/>
                  </a:solidFill>
                </a:uFill>
                <a:latin typeface="Calibri"/>
                <a:ea typeface="Calibri"/>
              </a:rPr>
              <a:t> en fonction de la nature des dépôts</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0000"/>
                </a:solidFill>
                <a:uFill>
                  <a:solidFill>
                    <a:srgbClr val="FFFFFF"/>
                  </a:solidFill>
                </a:uFill>
                <a:latin typeface="Calibri"/>
                <a:ea typeface="Calibri"/>
              </a:rPr>
              <a:t>- que les roches formées dépendent des </a:t>
            </a:r>
            <a:r>
              <a:rPr lang="fr-FR" sz="1400" b="1" strike="noStrike" spc="-1">
                <a:solidFill>
                  <a:srgbClr val="000000"/>
                </a:solidFill>
                <a:uFill>
                  <a:solidFill>
                    <a:srgbClr val="FFFFFF"/>
                  </a:solidFill>
                </a:uFill>
                <a:latin typeface="Calibri"/>
                <a:ea typeface="Calibri"/>
              </a:rPr>
              <a:t>apports</a:t>
            </a:r>
            <a:r>
              <a:rPr lang="fr-FR" sz="1400" b="0" strike="noStrike" spc="-1">
                <a:solidFill>
                  <a:srgbClr val="000000"/>
                </a:solidFill>
                <a:uFill>
                  <a:solidFill>
                    <a:srgbClr val="FFFFFF"/>
                  </a:solidFill>
                </a:uFill>
                <a:latin typeface="Calibri"/>
                <a:ea typeface="Calibri"/>
              </a:rPr>
              <a:t> et du </a:t>
            </a:r>
            <a:r>
              <a:rPr lang="fr-FR" sz="1400" b="1" strike="noStrike" spc="-1">
                <a:solidFill>
                  <a:srgbClr val="000000"/>
                </a:solidFill>
                <a:uFill>
                  <a:solidFill>
                    <a:srgbClr val="FFFFFF"/>
                  </a:solidFill>
                </a:uFill>
                <a:latin typeface="Calibri"/>
                <a:ea typeface="Calibri"/>
              </a:rPr>
              <a:t>milieu</a:t>
            </a:r>
            <a:r>
              <a:rPr lang="fr-FR" sz="1400" b="0" strike="noStrike" spc="-1">
                <a:solidFill>
                  <a:srgbClr val="000000"/>
                </a:solidFill>
                <a:uFill>
                  <a:solidFill>
                    <a:srgbClr val="FFFFFF"/>
                  </a:solidFill>
                </a:uFill>
                <a:latin typeface="Calibri"/>
                <a:ea typeface="Calibri"/>
              </a:rPr>
              <a:t> de sédimentation</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0000"/>
                </a:solidFill>
                <a:uFill>
                  <a:solidFill>
                    <a:srgbClr val="FFFFFF"/>
                  </a:solidFill>
                </a:uFill>
                <a:latin typeface="Calibri"/>
                <a:ea typeface="Calibri"/>
              </a:rPr>
              <a:t>- que ces roches sont formées par </a:t>
            </a:r>
            <a:r>
              <a:rPr lang="fr-FR" sz="1400" b="1" strike="noStrike" spc="-1">
                <a:solidFill>
                  <a:srgbClr val="000000"/>
                </a:solidFill>
                <a:uFill>
                  <a:solidFill>
                    <a:srgbClr val="FFFFFF"/>
                  </a:solidFill>
                </a:uFill>
                <a:latin typeface="Calibri"/>
                <a:ea typeface="Calibri"/>
              </a:rPr>
              <a:t>compaction</a:t>
            </a:r>
            <a:r>
              <a:rPr lang="fr-FR" sz="1400" b="0" strike="noStrike" spc="-1">
                <a:solidFill>
                  <a:srgbClr val="000000"/>
                </a:solidFill>
                <a:uFill>
                  <a:solidFill>
                    <a:srgbClr val="FFFFFF"/>
                  </a:solidFill>
                </a:uFill>
                <a:latin typeface="Calibri"/>
                <a:ea typeface="Calibri"/>
              </a:rPr>
              <a:t> et </a:t>
            </a:r>
            <a:r>
              <a:rPr lang="fr-FR" sz="1400" b="1" strike="noStrike" spc="-1">
                <a:solidFill>
                  <a:srgbClr val="000000"/>
                </a:solidFill>
                <a:uFill>
                  <a:solidFill>
                    <a:srgbClr val="FFFFFF"/>
                  </a:solidFill>
                </a:uFill>
                <a:latin typeface="Calibri"/>
                <a:ea typeface="Calibri"/>
              </a:rPr>
              <a:t>cimentation</a:t>
            </a:r>
            <a:r>
              <a:rPr lang="fr-FR" sz="1400" b="0" strike="noStrike" spc="-1">
                <a:solidFill>
                  <a:srgbClr val="000000"/>
                </a:solidFill>
                <a:uFill>
                  <a:solidFill>
                    <a:srgbClr val="FFFFFF"/>
                  </a:solidFill>
                </a:uFill>
                <a:latin typeface="Calibri"/>
                <a:ea typeface="Calibri"/>
              </a:rPr>
              <a:t> des dépôts sédimentaires suite à </a:t>
            </a:r>
            <a:r>
              <a:rPr lang="fr-FR" sz="1400" b="1" strike="noStrike" spc="-1">
                <a:solidFill>
                  <a:srgbClr val="000000"/>
                </a:solidFill>
                <a:uFill>
                  <a:solidFill>
                    <a:srgbClr val="FFFFFF"/>
                  </a:solidFill>
                </a:uFill>
                <a:latin typeface="Calibri"/>
                <a:ea typeface="Calibri"/>
              </a:rPr>
              <a:t>l’enfouissement</a:t>
            </a:r>
            <a:r>
              <a:rPr lang="fr-FR" sz="1400" b="0" strike="noStrike" spc="-1">
                <a:solidFill>
                  <a:srgbClr val="000000"/>
                </a:solidFill>
                <a:uFill>
                  <a:solidFill>
                    <a:srgbClr val="FFFFFF"/>
                  </a:solidFill>
                </a:uFill>
                <a:latin typeface="Calibri"/>
                <a:ea typeface="Calibri"/>
              </a:rPr>
              <a:t> en profondeur.</a:t>
            </a:r>
            <a:endParaRPr lang="fr-FR" sz="1400" b="0" strike="noStrike" spc="-1">
              <a:solidFill>
                <a:srgbClr val="000000"/>
              </a:solidFill>
              <a:uFill>
                <a:solidFill>
                  <a:srgbClr val="FFFFFF"/>
                </a:solidFill>
              </a:uFill>
              <a:latin typeface="Arial"/>
            </a:endParaRPr>
          </a:p>
        </p:txBody>
      </p:sp>
      <p:sp>
        <p:nvSpPr>
          <p:cNvPr id="235" name="CustomShape 5"/>
          <p:cNvSpPr/>
          <p:nvPr/>
        </p:nvSpPr>
        <p:spPr>
          <a:xfrm>
            <a:off x="150840" y="2324160"/>
            <a:ext cx="5017320" cy="1062720"/>
          </a:xfrm>
          <a:prstGeom prst="rect">
            <a:avLst/>
          </a:prstGeom>
          <a:solidFill>
            <a:schemeClr val="accent6">
              <a:lumMod val="20000"/>
              <a:lumOff val="80000"/>
            </a:schemeClr>
          </a:solidFill>
          <a:ln w="19080">
            <a:solidFill>
              <a:schemeClr val="tx1"/>
            </a:solidFill>
            <a:round/>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600" b="1" strike="noStrike" spc="-1">
                <a:solidFill>
                  <a:srgbClr val="000000"/>
                </a:solidFill>
                <a:uFill>
                  <a:solidFill>
                    <a:srgbClr val="FFFFFF"/>
                  </a:solidFill>
                </a:uFill>
                <a:latin typeface="Calibri"/>
                <a:ea typeface="DejaVu Sans"/>
              </a:rPr>
              <a:t>Discussions et approches</a:t>
            </a:r>
            <a:endParaRPr lang="fr-FR" sz="1600" b="0" strike="noStrike" spc="-1">
              <a:solidFill>
                <a:srgbClr val="000000"/>
              </a:solidFill>
              <a:uFill>
                <a:solidFill>
                  <a:srgbClr val="FFFFFF"/>
                </a:solidFill>
              </a:uFill>
              <a:latin typeface="Arial"/>
            </a:endParaRPr>
          </a:p>
          <a:p>
            <a:pPr marL="285840" lvl="1" indent="-284400" algn="just">
              <a:lnSpc>
                <a:spcPct val="100000"/>
              </a:lnSpc>
              <a:buClr>
                <a:srgbClr val="FF0000"/>
              </a:buClr>
              <a:buFont typeface="Wingdings" charset="2"/>
              <a:buChar char=""/>
            </a:pPr>
            <a:r>
              <a:rPr lang="fr-FR" sz="1600" b="0" strike="noStrike" spc="-1">
                <a:solidFill>
                  <a:srgbClr val="FF0000"/>
                </a:solidFill>
                <a:uFill>
                  <a:solidFill>
                    <a:srgbClr val="FFFFFF"/>
                  </a:solidFill>
                </a:uFill>
                <a:latin typeface="Calibri"/>
                <a:ea typeface="DejaVu Sans"/>
              </a:rPr>
              <a:t>Limite : il faut traiter le détritique local si possible et ne pas traiter le processus de diagenèse</a:t>
            </a:r>
            <a:endParaRPr lang="fr-FR" sz="1600" b="0" strike="noStrike" spc="-1">
              <a:solidFill>
                <a:srgbClr val="000000"/>
              </a:solidFill>
              <a:uFill>
                <a:solidFill>
                  <a:srgbClr val="FFFFFF"/>
                </a:solidFill>
              </a:uFill>
              <a:latin typeface="Arial"/>
            </a:endParaRPr>
          </a:p>
        </p:txBody>
      </p:sp>
      <p:sp>
        <p:nvSpPr>
          <p:cNvPr id="236" name="CustomShape 6"/>
          <p:cNvSpPr/>
          <p:nvPr/>
        </p:nvSpPr>
        <p:spPr>
          <a:xfrm>
            <a:off x="5290560" y="2805480"/>
            <a:ext cx="6690960" cy="3071792"/>
          </a:xfrm>
          <a:prstGeom prst="rect">
            <a:avLst/>
          </a:prstGeom>
          <a:solidFill>
            <a:schemeClr val="accent5">
              <a:lumMod val="40000"/>
              <a:lumOff val="60000"/>
            </a:schemeClr>
          </a:solidFill>
          <a:ln w="19080">
            <a:solidFill>
              <a:srgbClr val="0070C0"/>
            </a:solidFill>
            <a:round/>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600" b="1" strike="noStrike" spc="-1" dirty="0">
                <a:solidFill>
                  <a:srgbClr val="000000"/>
                </a:solidFill>
                <a:uFill>
                  <a:solidFill>
                    <a:srgbClr val="FFFFFF"/>
                  </a:solidFill>
                </a:uFill>
                <a:latin typeface="Calibri"/>
                <a:ea typeface="DejaVu Sans"/>
              </a:rPr>
              <a:t>Activités possibles :</a:t>
            </a:r>
            <a:endParaRPr lang="fr-FR" sz="1600" b="0" strike="noStrike" spc="-1" dirty="0">
              <a:solidFill>
                <a:srgbClr val="000000"/>
              </a:solidFill>
              <a:uFill>
                <a:solidFill>
                  <a:srgbClr val="FFFFFF"/>
                </a:solidFill>
              </a:uFill>
              <a:latin typeface="Arial"/>
            </a:endParaRPr>
          </a:p>
          <a:p>
            <a:pPr marL="285840" indent="-284400" algn="just">
              <a:lnSpc>
                <a:spcPct val="100000"/>
              </a:lnSpc>
              <a:buClr>
                <a:srgbClr val="000000"/>
              </a:buClr>
            </a:pPr>
            <a:r>
              <a:rPr lang="fr-FR" sz="1600" b="0" strike="noStrike" spc="-1" dirty="0" smtClean="0">
                <a:solidFill>
                  <a:srgbClr val="000000"/>
                </a:solidFill>
                <a:uFill>
                  <a:solidFill>
                    <a:srgbClr val="FFFFFF"/>
                  </a:solidFill>
                </a:uFill>
                <a:latin typeface="Calibri"/>
                <a:ea typeface="Calibri"/>
              </a:rPr>
              <a:t>- Étude </a:t>
            </a:r>
            <a:r>
              <a:rPr lang="fr-FR" sz="1600" b="0" strike="noStrike" spc="-1" dirty="0">
                <a:solidFill>
                  <a:srgbClr val="000000"/>
                </a:solidFill>
                <a:uFill>
                  <a:solidFill>
                    <a:srgbClr val="FFFFFF"/>
                  </a:solidFill>
                </a:uFill>
                <a:latin typeface="Calibri"/>
                <a:ea typeface="Calibri"/>
              </a:rPr>
              <a:t>de </a:t>
            </a:r>
            <a:r>
              <a:rPr lang="fr-FR" sz="1600" b="1" strike="noStrike" spc="-1" dirty="0">
                <a:solidFill>
                  <a:srgbClr val="000000"/>
                </a:solidFill>
                <a:uFill>
                  <a:solidFill>
                    <a:srgbClr val="FFFFFF"/>
                  </a:solidFill>
                </a:uFill>
                <a:latin typeface="Calibri"/>
                <a:ea typeface="Calibri"/>
              </a:rPr>
              <a:t>fichiers</a:t>
            </a:r>
            <a:r>
              <a:rPr lang="fr-FR" sz="1600" b="0" strike="noStrike" spc="-1" dirty="0">
                <a:solidFill>
                  <a:srgbClr val="000000"/>
                </a:solidFill>
                <a:uFill>
                  <a:solidFill>
                    <a:srgbClr val="FFFFFF"/>
                  </a:solidFill>
                </a:uFill>
                <a:latin typeface="Calibri"/>
                <a:ea typeface="Calibri"/>
              </a:rPr>
              <a:t> </a:t>
            </a:r>
            <a:r>
              <a:rPr lang="fr-FR" sz="1600" b="0" u="sng" strike="noStrike" spc="-1" dirty="0">
                <a:solidFill>
                  <a:srgbClr val="0000FF"/>
                </a:solidFill>
                <a:uFill>
                  <a:solidFill>
                    <a:srgbClr val="FFFFFF"/>
                  </a:solidFill>
                </a:uFill>
                <a:latin typeface="Calibri"/>
                <a:ea typeface="Calibri"/>
                <a:hlinkClick r:id="rId3"/>
              </a:rPr>
              <a:t>KMZ</a:t>
            </a:r>
            <a:r>
              <a:rPr lang="fr-FR" sz="1600" b="0" strike="noStrike" spc="-1" dirty="0">
                <a:solidFill>
                  <a:srgbClr val="000000"/>
                </a:solidFill>
                <a:uFill>
                  <a:solidFill>
                    <a:srgbClr val="FFFFFF"/>
                  </a:solidFill>
                </a:uFill>
                <a:latin typeface="Calibri"/>
                <a:ea typeface="Calibri"/>
              </a:rPr>
              <a:t>  (ex : sédimentation en </a:t>
            </a:r>
            <a:r>
              <a:rPr lang="fr-FR" sz="1600" b="0" strike="noStrike" spc="-1" dirty="0" smtClean="0">
                <a:solidFill>
                  <a:srgbClr val="000000"/>
                </a:solidFill>
                <a:uFill>
                  <a:solidFill>
                    <a:srgbClr val="FFFFFF"/>
                  </a:solidFill>
                </a:uFill>
                <a:latin typeface="Calibri"/>
                <a:ea typeface="Calibri"/>
              </a:rPr>
              <a:t>Loire)</a:t>
            </a:r>
            <a:endParaRPr lang="fr-FR" sz="1600" b="0" strike="noStrike" spc="-1" dirty="0">
              <a:solidFill>
                <a:srgbClr val="000000"/>
              </a:solidFill>
              <a:uFill>
                <a:solidFill>
                  <a:srgbClr val="FFFFFF"/>
                </a:solidFill>
              </a:uFill>
              <a:latin typeface="Arial"/>
            </a:endParaRPr>
          </a:p>
          <a:p>
            <a:pPr indent="1588" algn="just">
              <a:lnSpc>
                <a:spcPct val="100000"/>
              </a:lnSpc>
              <a:buClr>
                <a:srgbClr val="000000"/>
              </a:buClr>
            </a:pPr>
            <a:r>
              <a:rPr lang="fr-FR" sz="1600" b="0" strike="noStrike" spc="-1" dirty="0" smtClean="0">
                <a:solidFill>
                  <a:srgbClr val="000000"/>
                </a:solidFill>
                <a:uFill>
                  <a:solidFill>
                    <a:srgbClr val="FFFFFF"/>
                  </a:solidFill>
                </a:uFill>
                <a:latin typeface="Calibri"/>
                <a:ea typeface="Calibri"/>
              </a:rPr>
              <a:t>- Traiter </a:t>
            </a:r>
            <a:r>
              <a:rPr lang="fr-FR" sz="1600" b="0" strike="noStrike" spc="-1" dirty="0">
                <a:solidFill>
                  <a:srgbClr val="000000"/>
                </a:solidFill>
                <a:uFill>
                  <a:solidFill>
                    <a:srgbClr val="FFFFFF"/>
                  </a:solidFill>
                </a:uFill>
                <a:latin typeface="Calibri"/>
                <a:ea typeface="Calibri"/>
              </a:rPr>
              <a:t>plutôt </a:t>
            </a:r>
            <a:r>
              <a:rPr lang="fr-FR" sz="1600" b="0" strike="noStrike" spc="-1" dirty="0" smtClean="0">
                <a:solidFill>
                  <a:srgbClr val="000000"/>
                </a:solidFill>
                <a:uFill>
                  <a:solidFill>
                    <a:srgbClr val="FFFFFF"/>
                  </a:solidFill>
                </a:uFill>
                <a:latin typeface="Calibri"/>
                <a:ea typeface="Calibri"/>
              </a:rPr>
              <a:t>à </a:t>
            </a:r>
            <a:r>
              <a:rPr lang="fr-FR" sz="1600" b="0" strike="noStrike" spc="-1" dirty="0">
                <a:solidFill>
                  <a:srgbClr val="000000"/>
                </a:solidFill>
                <a:uFill>
                  <a:solidFill>
                    <a:srgbClr val="FFFFFF"/>
                  </a:solidFill>
                </a:uFill>
                <a:latin typeface="Calibri"/>
                <a:ea typeface="Calibri"/>
              </a:rPr>
              <a:t>partir d’exemples locaux : e</a:t>
            </a:r>
            <a:r>
              <a:rPr lang="fr-FR" sz="1600" b="0" strike="noStrike" spc="-1" dirty="0">
                <a:solidFill>
                  <a:srgbClr val="000000"/>
                </a:solidFill>
                <a:uFill>
                  <a:solidFill>
                    <a:srgbClr val="FFFFFF"/>
                  </a:solidFill>
                </a:uFill>
                <a:latin typeface="Calibri"/>
                <a:ea typeface="DejaVu Sans"/>
              </a:rPr>
              <a:t>ffectuer un prélèvement des matériaux transportés et déposés par </a:t>
            </a:r>
            <a:r>
              <a:rPr lang="fr-FR" sz="1600" b="1" strike="noStrike" spc="-1" dirty="0">
                <a:solidFill>
                  <a:srgbClr val="000000"/>
                </a:solidFill>
                <a:uFill>
                  <a:solidFill>
                    <a:srgbClr val="FFFFFF"/>
                  </a:solidFill>
                </a:uFill>
                <a:latin typeface="Calibri"/>
                <a:ea typeface="DejaVu Sans"/>
              </a:rPr>
              <a:t>une rivière </a:t>
            </a:r>
            <a:r>
              <a:rPr lang="fr-FR" sz="1600" b="0" strike="noStrike" spc="-1" dirty="0">
                <a:solidFill>
                  <a:srgbClr val="000000"/>
                </a:solidFill>
                <a:uFill>
                  <a:solidFill>
                    <a:srgbClr val="FFFFFF"/>
                  </a:solidFill>
                </a:uFill>
                <a:latin typeface="Calibri"/>
                <a:ea typeface="Calibri"/>
              </a:rPr>
              <a:t>(colonne de tamis) les tableurs sont utilisables en comparaison </a:t>
            </a:r>
            <a:r>
              <a:rPr dirty="0"/>
              <a:t/>
            </a:r>
            <a:br>
              <a:rPr dirty="0"/>
            </a:br>
            <a:r>
              <a:rPr lang="fr-FR" sz="1600" b="0" i="1" strike="noStrike" spc="-1" dirty="0">
                <a:solidFill>
                  <a:srgbClr val="000000"/>
                </a:solidFill>
                <a:uFill>
                  <a:solidFill>
                    <a:srgbClr val="FFFFFF"/>
                  </a:solidFill>
                </a:uFill>
                <a:latin typeface="Calibri"/>
                <a:ea typeface="DejaVu Sans"/>
              </a:rPr>
              <a:t>Esprit critique : discuter de la reproductibilité de l’expérience </a:t>
            </a:r>
            <a:endParaRPr lang="fr-FR" sz="1600" b="0" strike="noStrike" spc="-1" dirty="0">
              <a:solidFill>
                <a:srgbClr val="000000"/>
              </a:solidFill>
              <a:uFill>
                <a:solidFill>
                  <a:srgbClr val="FFFFFF"/>
                </a:solidFill>
              </a:uFill>
              <a:latin typeface="Arial"/>
            </a:endParaRPr>
          </a:p>
          <a:p>
            <a:pPr algn="just">
              <a:lnSpc>
                <a:spcPct val="100000"/>
              </a:lnSpc>
              <a:buClr>
                <a:srgbClr val="000000"/>
              </a:buClr>
              <a:buFontTx/>
              <a:buChar char="-"/>
            </a:pPr>
            <a:r>
              <a:rPr lang="fr-FR" sz="1600" b="1" strike="noStrike" spc="-1" dirty="0" smtClean="0">
                <a:solidFill>
                  <a:srgbClr val="000000"/>
                </a:solidFill>
                <a:uFill>
                  <a:solidFill>
                    <a:srgbClr val="FFFFFF"/>
                  </a:solidFill>
                </a:uFill>
                <a:latin typeface="Calibri"/>
                <a:ea typeface="Calibri"/>
              </a:rPr>
              <a:t>Expérience </a:t>
            </a:r>
            <a:r>
              <a:rPr lang="fr-FR" sz="1600" b="1" strike="noStrike" spc="-1" dirty="0">
                <a:solidFill>
                  <a:srgbClr val="000000"/>
                </a:solidFill>
                <a:uFill>
                  <a:solidFill>
                    <a:srgbClr val="FFFFFF"/>
                  </a:solidFill>
                </a:uFill>
                <a:latin typeface="Calibri"/>
                <a:ea typeface="Calibri"/>
              </a:rPr>
              <a:t>de (compaction-)cimentation,</a:t>
            </a:r>
            <a:r>
              <a:rPr lang="fr-FR" sz="1600" b="0" strike="noStrike" spc="-1" dirty="0">
                <a:solidFill>
                  <a:srgbClr val="000000"/>
                </a:solidFill>
                <a:uFill>
                  <a:solidFill>
                    <a:srgbClr val="FFFFFF"/>
                  </a:solidFill>
                </a:uFill>
                <a:latin typeface="Calibri"/>
                <a:ea typeface="Calibri"/>
              </a:rPr>
              <a:t> sable avec eau ou eau salée =&gt; </a:t>
            </a:r>
            <a:r>
              <a:rPr lang="fr-FR" sz="1600" b="0" strike="noStrike" spc="-1" dirty="0">
                <a:solidFill>
                  <a:srgbClr val="000000"/>
                </a:solidFill>
                <a:uFill>
                  <a:solidFill>
                    <a:srgbClr val="FFFFFF"/>
                  </a:solidFill>
                </a:uFill>
                <a:latin typeface="Arial"/>
                <a:ea typeface="DejaVu Sans"/>
              </a:rPr>
              <a:t> l</a:t>
            </a:r>
            <a:r>
              <a:rPr lang="fr-FR" sz="1600" b="0" strike="noStrike" spc="-1" dirty="0">
                <a:solidFill>
                  <a:srgbClr val="000000"/>
                </a:solidFill>
                <a:uFill>
                  <a:solidFill>
                    <a:srgbClr val="FFFFFF"/>
                  </a:solidFill>
                </a:uFill>
                <a:latin typeface="Calibri"/>
                <a:ea typeface="Calibri"/>
              </a:rPr>
              <a:t>aisser évaporer, montrer la nature et le rôle de la matrice</a:t>
            </a:r>
            <a:r>
              <a:rPr lang="fr-FR" sz="1600" b="0" strike="noStrike" spc="-1" dirty="0" smtClean="0">
                <a:solidFill>
                  <a:srgbClr val="000000"/>
                </a:solidFill>
                <a:uFill>
                  <a:solidFill>
                    <a:srgbClr val="FFFFFF"/>
                  </a:solidFill>
                </a:uFill>
                <a:latin typeface="Calibri"/>
                <a:ea typeface="Calibri"/>
              </a:rPr>
              <a:t>.</a:t>
            </a:r>
          </a:p>
          <a:p>
            <a:pPr algn="just">
              <a:lnSpc>
                <a:spcPct val="100000"/>
              </a:lnSpc>
              <a:buFont typeface="Arial" pitchFamily="34" charset="0"/>
              <a:buChar char="•"/>
            </a:pPr>
            <a:r>
              <a:rPr lang="fr-FR" sz="1600" spc="-1" dirty="0" smtClean="0">
                <a:solidFill>
                  <a:srgbClr val="000000"/>
                </a:solidFill>
                <a:uFill>
                  <a:solidFill>
                    <a:srgbClr val="FFFFFF"/>
                  </a:solidFill>
                </a:uFill>
                <a:latin typeface="Calibri"/>
              </a:rPr>
              <a:t>Modèle analogique de rivière</a:t>
            </a:r>
          </a:p>
          <a:p>
            <a:pPr algn="just">
              <a:lnSpc>
                <a:spcPct val="100000"/>
              </a:lnSpc>
              <a:buFont typeface="Arial" pitchFamily="34" charset="0"/>
              <a:buChar char="•"/>
            </a:pPr>
            <a:r>
              <a:rPr lang="fr-FR" sz="1600" spc="-1" dirty="0" smtClean="0">
                <a:solidFill>
                  <a:srgbClr val="000000"/>
                </a:solidFill>
                <a:uFill>
                  <a:solidFill>
                    <a:srgbClr val="FFFFFF"/>
                  </a:solidFill>
                </a:uFill>
                <a:latin typeface="Calibri"/>
              </a:rPr>
              <a:t>Diagramme (différent de </a:t>
            </a:r>
            <a:r>
              <a:rPr lang="fr-FR" sz="1600" spc="-1" dirty="0" err="1" smtClean="0">
                <a:solidFill>
                  <a:srgbClr val="000000"/>
                </a:solidFill>
                <a:uFill>
                  <a:solidFill>
                    <a:srgbClr val="FFFFFF"/>
                  </a:solidFill>
                </a:uFill>
                <a:latin typeface="Calibri"/>
              </a:rPr>
              <a:t>Hulstrom</a:t>
            </a:r>
            <a:r>
              <a:rPr lang="fr-FR" sz="1600" spc="-1" dirty="0" smtClean="0">
                <a:solidFill>
                  <a:srgbClr val="000000"/>
                </a:solidFill>
                <a:uFill>
                  <a:solidFill>
                    <a:srgbClr val="FFFFFF"/>
                  </a:solidFill>
                </a:uFill>
                <a:latin typeface="Calibri"/>
              </a:rPr>
              <a:t>) ou autre ressource mais révélant tout de même les contraintes: diamètre des particules/ vitesse du courant/ nature du fond et forces de frottement</a:t>
            </a:r>
          </a:p>
          <a:p>
            <a:pPr algn="just">
              <a:lnSpc>
                <a:spcPct val="100000"/>
              </a:lnSpc>
              <a:buClr>
                <a:srgbClr val="000000"/>
              </a:buClr>
              <a:buFontTx/>
              <a:buChar char="-"/>
            </a:pPr>
            <a:endParaRPr lang="fr-FR" sz="1600" b="0" strike="noStrike" spc="-1" dirty="0">
              <a:solidFill>
                <a:srgbClr val="000000"/>
              </a:solidFill>
              <a:uFill>
                <a:solidFill>
                  <a:srgbClr val="FFFFFF"/>
                </a:solidFill>
              </a:uFill>
              <a:latin typeface="Arial"/>
            </a:endParaRPr>
          </a:p>
          <a:p>
            <a:pPr marL="720" algn="just">
              <a:lnSpc>
                <a:spcPct val="100000"/>
              </a:lnSpc>
            </a:pPr>
            <a:endParaRPr lang="fr-FR" sz="1600" b="0" strike="noStrike" spc="-1" dirty="0">
              <a:solidFill>
                <a:srgbClr val="000000"/>
              </a:solidFill>
              <a:uFill>
                <a:solidFill>
                  <a:srgbClr val="FFFFFF"/>
                </a:solidFill>
              </a:uFill>
              <a:latin typeface="Arial"/>
            </a:endParaRPr>
          </a:p>
        </p:txBody>
      </p:sp>
      <p:sp>
        <p:nvSpPr>
          <p:cNvPr id="237" name="CustomShape 7"/>
          <p:cNvSpPr/>
          <p:nvPr/>
        </p:nvSpPr>
        <p:spPr>
          <a:xfrm>
            <a:off x="5301000" y="2320560"/>
            <a:ext cx="6537240" cy="334080"/>
          </a:xfrm>
          <a:prstGeom prst="rect">
            <a:avLst/>
          </a:prstGeom>
          <a:noFill/>
          <a:ln w="19080">
            <a:solidFill>
              <a:srgbClr val="0070C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15000"/>
              </a:lnSpc>
              <a:spcAft>
                <a:spcPts val="1001"/>
              </a:spcAft>
            </a:pPr>
            <a:r>
              <a:rPr lang="fr-FR" sz="1400" b="1" strike="noStrike" spc="-1">
                <a:solidFill>
                  <a:srgbClr val="000000"/>
                </a:solidFill>
                <a:uFill>
                  <a:solidFill>
                    <a:srgbClr val="FFFFFF"/>
                  </a:solidFill>
                </a:uFill>
                <a:latin typeface="Calibri"/>
                <a:ea typeface="Calibri"/>
              </a:rPr>
              <a:t>Mots clés : Sédiments, roche détritique, milieu de sédimentation.</a:t>
            </a:r>
            <a:endParaRPr lang="fr-FR" sz="1400" b="0" strike="noStrike" spc="-1">
              <a:solidFill>
                <a:srgbClr val="000000"/>
              </a:solidFill>
              <a:uFill>
                <a:solidFill>
                  <a:srgbClr val="FFFFFF"/>
                </a:solidFill>
              </a:uFill>
              <a:latin typeface="Arial"/>
            </a:endParaRPr>
          </a:p>
        </p:txBody>
      </p:sp>
      <p:sp>
        <p:nvSpPr>
          <p:cNvPr id="238" name="CustomShape 8"/>
          <p:cNvSpPr/>
          <p:nvPr/>
        </p:nvSpPr>
        <p:spPr>
          <a:xfrm>
            <a:off x="150840" y="1131120"/>
            <a:ext cx="5017320" cy="515520"/>
          </a:xfrm>
          <a:prstGeom prst="rect">
            <a:avLst/>
          </a:prstGeom>
          <a:noFill/>
          <a:ln w="19080">
            <a:solidFill>
              <a:srgbClr val="7030A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u="sng" strike="noStrike" spc="-1">
                <a:solidFill>
                  <a:srgbClr val="0000FF"/>
                </a:solidFill>
                <a:uFill>
                  <a:solidFill>
                    <a:srgbClr val="FFFFFF"/>
                  </a:solidFill>
                </a:uFill>
                <a:latin typeface="Calibri"/>
                <a:ea typeface="DejaVu Sans"/>
                <a:hlinkClick r:id="rId4"/>
              </a:rPr>
              <a:t>Vu au collège</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70C0"/>
                </a:solidFill>
                <a:uFill>
                  <a:solidFill>
                    <a:srgbClr val="FFFFFF"/>
                  </a:solidFill>
                </a:uFill>
                <a:latin typeface="Calibri"/>
                <a:ea typeface="DejaVu Sans"/>
              </a:rPr>
              <a:t>???	</a:t>
            </a:r>
            <a:endParaRPr lang="fr-FR" sz="1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Image 3"/>
          <p:cNvPicPr/>
          <p:nvPr/>
        </p:nvPicPr>
        <p:blipFill>
          <a:blip r:embed="rId2" cstate="email">
            <a:extLst>
              <a:ext uri="{28A0092B-C50C-407E-A947-70E740481C1C}">
                <a14:useLocalDpi xmlns:a14="http://schemas.microsoft.com/office/drawing/2010/main"/>
              </a:ext>
            </a:extLst>
          </a:blip>
          <a:stretch/>
        </p:blipFill>
        <p:spPr>
          <a:xfrm>
            <a:off x="0" y="1628640"/>
            <a:ext cx="12191400" cy="5142960"/>
          </a:xfrm>
          <a:prstGeom prst="rect">
            <a:avLst/>
          </a:prstGeom>
          <a:ln>
            <a:noFill/>
          </a:ln>
        </p:spPr>
      </p:pic>
      <p:sp>
        <p:nvSpPr>
          <p:cNvPr id="240" name="CustomShape 1"/>
          <p:cNvSpPr/>
          <p:nvPr/>
        </p:nvSpPr>
        <p:spPr>
          <a:xfrm>
            <a:off x="5674680" y="401400"/>
            <a:ext cx="618552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u="sng" strike="noStrike" spc="-1">
                <a:solidFill>
                  <a:srgbClr val="0000FF"/>
                </a:solidFill>
                <a:uFill>
                  <a:solidFill>
                    <a:srgbClr val="FFFFFF"/>
                  </a:solidFill>
                </a:uFill>
                <a:latin typeface="Arial"/>
                <a:ea typeface="DejaVu Sans"/>
                <a:hlinkClick r:id="rId3"/>
              </a:rPr>
              <a:t>http://eduterre.ens-lyon.fr/outils/catalogue-deduterre/kmz</a:t>
            </a:r>
            <a:endParaRPr lang="fr-FR" sz="1800" b="0" strike="noStrike" spc="-1">
              <a:solidFill>
                <a:srgbClr val="000000"/>
              </a:solidFill>
              <a:uFill>
                <a:solidFill>
                  <a:srgbClr val="FFFFFF"/>
                </a:solidFill>
              </a:uFill>
              <a:latin typeface="Arial"/>
            </a:endParaRPr>
          </a:p>
          <a:p>
            <a:pPr>
              <a:lnSpc>
                <a:spcPct val="100000"/>
              </a:lnSpc>
            </a:pPr>
            <a:endParaRPr lang="fr-FR" sz="1800" b="0" strike="noStrike" spc="-1">
              <a:solidFill>
                <a:srgbClr val="000000"/>
              </a:solidFill>
              <a:uFill>
                <a:solidFill>
                  <a:srgbClr val="FFFFFF"/>
                </a:solidFill>
              </a:uFill>
              <a:latin typeface="Arial"/>
            </a:endParaRPr>
          </a:p>
        </p:txBody>
      </p:sp>
      <p:sp>
        <p:nvSpPr>
          <p:cNvPr id="241" name="CustomShape 2"/>
          <p:cNvSpPr/>
          <p:nvPr/>
        </p:nvSpPr>
        <p:spPr>
          <a:xfrm>
            <a:off x="0" y="0"/>
            <a:ext cx="6537240" cy="363600"/>
          </a:xfrm>
          <a:prstGeom prst="rect">
            <a:avLst/>
          </a:prstGeom>
          <a:solidFill>
            <a:srgbClr val="009900"/>
          </a:solidFill>
          <a:ln>
            <a:round/>
          </a:ln>
        </p:spPr>
        <p:style>
          <a:lnRef idx="2">
            <a:schemeClr val="accent6">
              <a:shade val="50000"/>
            </a:schemeClr>
          </a:lnRef>
          <a:fillRef idx="1">
            <a:schemeClr val="accent6"/>
          </a:fillRef>
          <a:effectRef idx="0">
            <a:schemeClr val="accent6"/>
          </a:effectRef>
          <a:fontRef idx="minor"/>
        </p:style>
        <p:txBody>
          <a:bodyPr lIns="90000" tIns="45000" rIns="90000" bIns="45000"/>
          <a:lstStyle/>
          <a:p>
            <a:pPr>
              <a:lnSpc>
                <a:spcPct val="100000"/>
              </a:lnSpc>
            </a:pPr>
            <a:r>
              <a:rPr lang="fr-FR" sz="1800" b="1" strike="noStrike" spc="-1">
                <a:solidFill>
                  <a:srgbClr val="FFFFFF"/>
                </a:solidFill>
                <a:uFill>
                  <a:solidFill>
                    <a:srgbClr val="FFFFFF"/>
                  </a:solidFill>
                </a:uFill>
                <a:latin typeface="Calibri"/>
                <a:ea typeface="DejaVu Sans"/>
              </a:rPr>
              <a:t>Sous-thème : Sédimentation et milieux de sédimentation</a:t>
            </a:r>
            <a:endParaRPr lang="fr-FR" sz="1800" b="0" strike="noStrike" spc="-1">
              <a:solidFill>
                <a:srgbClr val="000000"/>
              </a:solidFill>
              <a:uFill>
                <a:solidFill>
                  <a:srgbClr val="FFFFFF"/>
                </a:solidFill>
              </a:uFill>
              <a:latin typeface="Arial"/>
            </a:endParaRPr>
          </a:p>
        </p:txBody>
      </p:sp>
      <p:sp>
        <p:nvSpPr>
          <p:cNvPr id="242" name="CustomShape 3"/>
          <p:cNvSpPr/>
          <p:nvPr/>
        </p:nvSpPr>
        <p:spPr>
          <a:xfrm>
            <a:off x="361080" y="675720"/>
            <a:ext cx="713844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uFill>
                  <a:solidFill>
                    <a:srgbClr val="FFFFFF"/>
                  </a:solidFill>
                </a:uFill>
                <a:latin typeface="Arial"/>
                <a:ea typeface="DejaVu Sans"/>
              </a:rPr>
              <a:t>GOOGLE EARTH + FICHIERS .KMZ</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Arial"/>
                <a:ea typeface="DejaVu Sans"/>
              </a:rPr>
              <a:t>Fichiers érosion/  transport et sédimentation/ </a:t>
            </a:r>
            <a:r>
              <a:rPr lang="fr-FR" sz="1800" b="0" strike="noStrike" spc="-1">
                <a:solidFill>
                  <a:srgbClr val="000000"/>
                </a:solidFill>
                <a:uFill>
                  <a:solidFill>
                    <a:srgbClr val="FFFFFF"/>
                  </a:solidFill>
                </a:uFill>
                <a:latin typeface="Arial"/>
                <a:ea typeface="Calibri"/>
              </a:rPr>
              <a:t>sédimentation en Loire</a:t>
            </a:r>
            <a:endParaRPr lang="fr-FR" sz="1800" b="0" strike="noStrike" spc="-1">
              <a:solidFill>
                <a:srgbClr val="000000"/>
              </a:solidFill>
              <a:uFill>
                <a:solidFill>
                  <a:srgbClr val="FFFFFF"/>
                </a:solidFill>
              </a:uFill>
              <a:latin typeface="Arial"/>
            </a:endParaRPr>
          </a:p>
          <a:p>
            <a:pPr>
              <a:lnSpc>
                <a:spcPct val="100000"/>
              </a:lnSpc>
            </a:pPr>
            <a:endParaRPr lang="fr-F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150840" y="188280"/>
            <a:ext cx="2323080" cy="81936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fr-FR" sz="1200" b="1" u="sng" strike="noStrike" spc="-1">
                <a:solidFill>
                  <a:srgbClr val="0000FF"/>
                </a:solidFill>
                <a:uFill>
                  <a:solidFill>
                    <a:srgbClr val="FFFFFF"/>
                  </a:solidFill>
                </a:uFill>
                <a:latin typeface="Calibri"/>
                <a:ea typeface="DejaVu Sans"/>
                <a:hlinkClick r:id="rId2"/>
              </a:rPr>
              <a:t>Classe de 2</a:t>
            </a:r>
            <a:r>
              <a:rPr lang="fr-FR" sz="1200" b="1" u="sng" strike="noStrike" spc="-1" baseline="30000">
                <a:solidFill>
                  <a:srgbClr val="0000FF"/>
                </a:solidFill>
                <a:uFill>
                  <a:solidFill>
                    <a:srgbClr val="FFFFFF"/>
                  </a:solidFill>
                </a:uFill>
                <a:latin typeface="Calibri"/>
                <a:ea typeface="DejaVu Sans"/>
                <a:hlinkClick r:id="rId2"/>
              </a:rPr>
              <a:t>nde</a:t>
            </a:r>
            <a:endParaRPr lang="fr-FR" sz="1200" b="0" strike="noStrike" spc="-1">
              <a:solidFill>
                <a:srgbClr val="000000"/>
              </a:solidFill>
              <a:uFill>
                <a:solidFill>
                  <a:srgbClr val="FFFFFF"/>
                </a:solidFill>
              </a:uFill>
              <a:latin typeface="Arial"/>
            </a:endParaRPr>
          </a:p>
          <a:p>
            <a:pPr>
              <a:lnSpc>
                <a:spcPct val="100000"/>
              </a:lnSpc>
            </a:pPr>
            <a:r>
              <a:rPr lang="fr-FR" sz="1200" b="1" strike="noStrike" spc="-1">
                <a:solidFill>
                  <a:srgbClr val="FFFFFF"/>
                </a:solidFill>
                <a:uFill>
                  <a:solidFill>
                    <a:srgbClr val="FFFFFF"/>
                  </a:solidFill>
                </a:uFill>
                <a:latin typeface="Calibri"/>
                <a:ea typeface="DejaVu Sans"/>
              </a:rPr>
              <a:t>THEMATIQUE :</a:t>
            </a:r>
            <a:endParaRPr lang="fr-FR" sz="1200" b="0" strike="noStrike" spc="-1">
              <a:solidFill>
                <a:srgbClr val="000000"/>
              </a:solidFill>
              <a:uFill>
                <a:solidFill>
                  <a:srgbClr val="FFFFFF"/>
                </a:solidFill>
              </a:uFill>
              <a:latin typeface="Arial"/>
            </a:endParaRPr>
          </a:p>
          <a:p>
            <a:pPr>
              <a:lnSpc>
                <a:spcPct val="100000"/>
              </a:lnSpc>
            </a:pPr>
            <a:r>
              <a:rPr lang="fr-FR" sz="1200" b="1" strike="noStrike" spc="-1">
                <a:solidFill>
                  <a:srgbClr val="FFFFFF"/>
                </a:solidFill>
                <a:uFill>
                  <a:solidFill>
                    <a:srgbClr val="FFFFFF"/>
                  </a:solidFill>
                </a:uFill>
                <a:latin typeface="Calibri"/>
                <a:ea typeface="DejaVu Sans"/>
              </a:rPr>
              <a:t>Les enjeux contemporains de la planète</a:t>
            </a:r>
            <a:endParaRPr lang="fr-FR" sz="1200" b="0" strike="noStrike" spc="-1">
              <a:solidFill>
                <a:srgbClr val="000000"/>
              </a:solidFill>
              <a:uFill>
                <a:solidFill>
                  <a:srgbClr val="FFFFFF"/>
                </a:solidFill>
              </a:uFill>
              <a:latin typeface="Arial"/>
            </a:endParaRPr>
          </a:p>
        </p:txBody>
      </p:sp>
      <p:sp>
        <p:nvSpPr>
          <p:cNvPr id="255" name="CustomShape 2"/>
          <p:cNvSpPr/>
          <p:nvPr/>
        </p:nvSpPr>
        <p:spPr>
          <a:xfrm>
            <a:off x="5290560" y="204480"/>
            <a:ext cx="6537240" cy="363600"/>
          </a:xfrm>
          <a:prstGeom prst="rect">
            <a:avLst/>
          </a:prstGeom>
          <a:solidFill>
            <a:srgbClr val="009900"/>
          </a:solidFill>
          <a:ln>
            <a:round/>
          </a:ln>
        </p:spPr>
        <p:style>
          <a:lnRef idx="2">
            <a:schemeClr val="accent6">
              <a:shade val="50000"/>
            </a:schemeClr>
          </a:lnRef>
          <a:fillRef idx="1">
            <a:schemeClr val="accent6"/>
          </a:fillRef>
          <a:effectRef idx="0">
            <a:schemeClr val="accent6"/>
          </a:effectRef>
          <a:fontRef idx="minor"/>
        </p:style>
        <p:txBody>
          <a:bodyPr lIns="90000" tIns="45000" rIns="90000" bIns="45000"/>
          <a:lstStyle/>
          <a:p>
            <a:pPr>
              <a:lnSpc>
                <a:spcPct val="100000"/>
              </a:lnSpc>
            </a:pPr>
            <a:r>
              <a:rPr lang="fr-FR" sz="1800" b="1" strike="noStrike" spc="-1">
                <a:solidFill>
                  <a:srgbClr val="FFFFFF"/>
                </a:solidFill>
                <a:uFill>
                  <a:solidFill>
                    <a:srgbClr val="FFFFFF"/>
                  </a:solidFill>
                </a:uFill>
                <a:latin typeface="Calibri"/>
                <a:ea typeface="DejaVu Sans"/>
              </a:rPr>
              <a:t>Sous-thème : Érosion et activité humaine</a:t>
            </a:r>
            <a:endParaRPr lang="fr-FR" sz="1800" b="0" strike="noStrike" spc="-1">
              <a:solidFill>
                <a:srgbClr val="000000"/>
              </a:solidFill>
              <a:uFill>
                <a:solidFill>
                  <a:srgbClr val="FFFFFF"/>
                </a:solidFill>
              </a:uFill>
              <a:latin typeface="Arial"/>
            </a:endParaRPr>
          </a:p>
        </p:txBody>
      </p:sp>
      <p:sp>
        <p:nvSpPr>
          <p:cNvPr id="256" name="CustomShape 3"/>
          <p:cNvSpPr/>
          <p:nvPr/>
        </p:nvSpPr>
        <p:spPr>
          <a:xfrm>
            <a:off x="2530080" y="188280"/>
            <a:ext cx="2692800" cy="636840"/>
          </a:xfrm>
          <a:prstGeom prst="rect">
            <a:avLst/>
          </a:prstGeom>
          <a:ln>
            <a:round/>
          </a:ln>
        </p:spPr>
        <p:style>
          <a:lnRef idx="2">
            <a:schemeClr val="accent5">
              <a:shade val="50000"/>
            </a:schemeClr>
          </a:lnRef>
          <a:fillRef idx="1">
            <a:schemeClr val="accent5"/>
          </a:fillRef>
          <a:effectRef idx="0">
            <a:schemeClr val="accent5"/>
          </a:effectRef>
          <a:fontRef idx="minor"/>
        </p:style>
        <p:txBody>
          <a:bodyPr lIns="90000" tIns="45000" rIns="90000" bIns="45000"/>
          <a:lstStyle/>
          <a:p>
            <a:pPr>
              <a:lnSpc>
                <a:spcPct val="100000"/>
              </a:lnSpc>
            </a:pPr>
            <a:r>
              <a:rPr lang="fr-FR" sz="1200" b="1" strike="noStrike" spc="-1">
                <a:solidFill>
                  <a:srgbClr val="FFFFFF"/>
                </a:solidFill>
                <a:uFill>
                  <a:solidFill>
                    <a:srgbClr val="FFFFFF"/>
                  </a:solidFill>
                </a:uFill>
                <a:latin typeface="Calibri"/>
                <a:ea typeface="DejaVu Sans"/>
              </a:rPr>
              <a:t>Thème :</a:t>
            </a:r>
            <a:endParaRPr lang="fr-FR" sz="1200" b="0" strike="noStrike" spc="-1">
              <a:solidFill>
                <a:srgbClr val="000000"/>
              </a:solidFill>
              <a:uFill>
                <a:solidFill>
                  <a:srgbClr val="FFFFFF"/>
                </a:solidFill>
              </a:uFill>
              <a:latin typeface="Arial"/>
            </a:endParaRPr>
          </a:p>
          <a:p>
            <a:pPr>
              <a:lnSpc>
                <a:spcPct val="100000"/>
              </a:lnSpc>
            </a:pPr>
            <a:r>
              <a:rPr lang="fr-FR" sz="1200" b="1" strike="noStrike" spc="-1">
                <a:solidFill>
                  <a:srgbClr val="FFFFFF"/>
                </a:solidFill>
                <a:uFill>
                  <a:solidFill>
                    <a:srgbClr val="FFFFFF"/>
                  </a:solidFill>
                </a:uFill>
                <a:latin typeface="Calibri"/>
                <a:ea typeface="DejaVu Sans"/>
              </a:rPr>
              <a:t>Géosciences et dynamique des paysages</a:t>
            </a:r>
            <a:endParaRPr lang="fr-FR" sz="1200" b="0" strike="noStrike" spc="-1">
              <a:solidFill>
                <a:srgbClr val="000000"/>
              </a:solidFill>
              <a:uFill>
                <a:solidFill>
                  <a:srgbClr val="FFFFFF"/>
                </a:solidFill>
              </a:uFill>
              <a:latin typeface="Arial"/>
            </a:endParaRPr>
          </a:p>
        </p:txBody>
      </p:sp>
      <p:sp>
        <p:nvSpPr>
          <p:cNvPr id="257" name="CustomShape 4"/>
          <p:cNvSpPr/>
          <p:nvPr/>
        </p:nvSpPr>
        <p:spPr>
          <a:xfrm>
            <a:off x="5290560" y="936360"/>
            <a:ext cx="6537240" cy="1581120"/>
          </a:xfrm>
          <a:prstGeom prst="rect">
            <a:avLst/>
          </a:prstGeom>
          <a:noFill/>
          <a:ln w="19080">
            <a:solidFill>
              <a:srgbClr val="FF0000"/>
            </a:solidFill>
            <a:round/>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400" b="1" strike="noStrike" spc="-1">
                <a:solidFill>
                  <a:srgbClr val="000000"/>
                </a:solidFill>
                <a:uFill>
                  <a:solidFill>
                    <a:srgbClr val="FFFFFF"/>
                  </a:solidFill>
                </a:uFill>
                <a:latin typeface="Calibri"/>
                <a:ea typeface="DejaVu Sans"/>
              </a:rPr>
              <a:t>Objectifs</a:t>
            </a:r>
            <a:r>
              <a:rPr lang="fr-FR" sz="1400" b="1" strike="noStrike" spc="-1">
                <a:solidFill>
                  <a:srgbClr val="FF0000"/>
                </a:solidFill>
                <a:uFill>
                  <a:solidFill>
                    <a:srgbClr val="FFFFFF"/>
                  </a:solidFill>
                </a:uFill>
                <a:latin typeface="Calibri"/>
                <a:ea typeface="DejaVu Sans"/>
              </a:rPr>
              <a:t> </a:t>
            </a:r>
            <a:r>
              <a:rPr lang="fr-FR" sz="1400" b="1" strike="noStrike" spc="-1">
                <a:solidFill>
                  <a:srgbClr val="000000"/>
                </a:solidFill>
                <a:uFill>
                  <a:solidFill>
                    <a:srgbClr val="FFFFFF"/>
                  </a:solidFill>
                </a:uFill>
                <a:latin typeface="Calibri"/>
                <a:ea typeface="DejaVu Sans"/>
              </a:rPr>
              <a:t>du programme :</a:t>
            </a:r>
            <a:endParaRPr lang="fr-FR" sz="1400" b="0" strike="noStrike" spc="-1">
              <a:solidFill>
                <a:srgbClr val="000000"/>
              </a:solidFill>
              <a:uFill>
                <a:solidFill>
                  <a:srgbClr val="FFFFFF"/>
                </a:solidFill>
              </a:uFill>
              <a:latin typeface="Arial"/>
            </a:endParaRPr>
          </a:p>
          <a:p>
            <a:pPr algn="just">
              <a:lnSpc>
                <a:spcPct val="100000"/>
              </a:lnSpc>
            </a:pPr>
            <a:r>
              <a:rPr lang="fr-FR" sz="1400" b="0" strike="noStrike" spc="-1">
                <a:solidFill>
                  <a:srgbClr val="000000"/>
                </a:solidFill>
                <a:uFill>
                  <a:solidFill>
                    <a:srgbClr val="FFFFFF"/>
                  </a:solidFill>
                </a:uFill>
                <a:latin typeface="Calibri"/>
                <a:ea typeface="DejaVu Sans"/>
              </a:rPr>
              <a:t>Les élèves apprennent :</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0000"/>
                </a:solidFill>
                <a:uFill>
                  <a:solidFill>
                    <a:srgbClr val="FFFFFF"/>
                  </a:solidFill>
                </a:uFill>
                <a:latin typeface="Calibri"/>
                <a:ea typeface="DejaVu Sans"/>
              </a:rPr>
              <a:t>- </a:t>
            </a:r>
            <a:r>
              <a:rPr lang="fr-FR" sz="1400" b="0" strike="noStrike" spc="-1">
                <a:solidFill>
                  <a:srgbClr val="000000"/>
                </a:solidFill>
                <a:uFill>
                  <a:solidFill>
                    <a:srgbClr val="FFFFFF"/>
                  </a:solidFill>
                </a:uFill>
                <a:latin typeface="Calibri"/>
                <a:ea typeface="Calibri"/>
              </a:rPr>
              <a:t>que l’être humain </a:t>
            </a:r>
            <a:r>
              <a:rPr lang="fr-FR" sz="1400" b="1" strike="noStrike" spc="-1">
                <a:solidFill>
                  <a:srgbClr val="000000"/>
                </a:solidFill>
                <a:uFill>
                  <a:solidFill>
                    <a:srgbClr val="FFFFFF"/>
                  </a:solidFill>
                </a:uFill>
                <a:latin typeface="Calibri"/>
                <a:ea typeface="Calibri"/>
              </a:rPr>
              <a:t>utilise</a:t>
            </a:r>
            <a:r>
              <a:rPr lang="fr-FR" sz="1400" b="0" strike="noStrike" spc="-1">
                <a:solidFill>
                  <a:srgbClr val="000000"/>
                </a:solidFill>
                <a:uFill>
                  <a:solidFill>
                    <a:srgbClr val="FFFFFF"/>
                  </a:solidFill>
                </a:uFill>
                <a:latin typeface="Calibri"/>
                <a:ea typeface="Calibri"/>
              </a:rPr>
              <a:t> de nombreux </a:t>
            </a:r>
            <a:r>
              <a:rPr lang="fr-FR" sz="1400" b="1" strike="noStrike" spc="-1">
                <a:solidFill>
                  <a:srgbClr val="000000"/>
                </a:solidFill>
                <a:uFill>
                  <a:solidFill>
                    <a:srgbClr val="FFFFFF"/>
                  </a:solidFill>
                </a:uFill>
                <a:latin typeface="Calibri"/>
                <a:ea typeface="Calibri"/>
              </a:rPr>
              <a:t>produits</a:t>
            </a:r>
            <a:r>
              <a:rPr lang="fr-FR" sz="1400" b="0" strike="noStrike" spc="-1">
                <a:solidFill>
                  <a:srgbClr val="000000"/>
                </a:solidFill>
                <a:uFill>
                  <a:solidFill>
                    <a:srgbClr val="FFFFFF"/>
                  </a:solidFill>
                </a:uFill>
                <a:latin typeface="Calibri"/>
                <a:ea typeface="Calibri"/>
              </a:rPr>
              <a:t> de l’érosion/sédimentation </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0000"/>
                </a:solidFill>
                <a:uFill>
                  <a:solidFill>
                    <a:srgbClr val="FFFFFF"/>
                  </a:solidFill>
                </a:uFill>
                <a:latin typeface="Calibri"/>
                <a:ea typeface="Calibri"/>
              </a:rPr>
              <a:t>- que </a:t>
            </a:r>
            <a:r>
              <a:rPr lang="fr-FR" sz="1400" b="1" strike="noStrike" spc="-1">
                <a:solidFill>
                  <a:srgbClr val="000000"/>
                </a:solidFill>
                <a:uFill>
                  <a:solidFill>
                    <a:srgbClr val="FFFFFF"/>
                  </a:solidFill>
                </a:uFill>
                <a:latin typeface="Calibri"/>
                <a:ea typeface="Calibri"/>
              </a:rPr>
              <a:t>l’activité</a:t>
            </a:r>
            <a:r>
              <a:rPr lang="fr-FR" sz="1400" b="0" strike="noStrike" spc="-1">
                <a:solidFill>
                  <a:srgbClr val="000000"/>
                </a:solidFill>
                <a:uFill>
                  <a:solidFill>
                    <a:srgbClr val="FFFFFF"/>
                  </a:solidFill>
                </a:uFill>
                <a:latin typeface="Calibri"/>
                <a:ea typeface="Calibri"/>
              </a:rPr>
              <a:t> humaine peut </a:t>
            </a:r>
            <a:r>
              <a:rPr lang="fr-FR" sz="1400" b="1" strike="noStrike" spc="-1">
                <a:solidFill>
                  <a:srgbClr val="000000"/>
                </a:solidFill>
                <a:uFill>
                  <a:solidFill>
                    <a:srgbClr val="FFFFFF"/>
                  </a:solidFill>
                </a:uFill>
                <a:latin typeface="Calibri"/>
                <a:ea typeface="Calibri"/>
              </a:rPr>
              <a:t>limiter ou favoriser l’érosion</a:t>
            </a:r>
            <a:r>
              <a:rPr lang="fr-FR" sz="1400" b="0" strike="noStrike" spc="-1">
                <a:solidFill>
                  <a:srgbClr val="000000"/>
                </a:solidFill>
                <a:uFill>
                  <a:solidFill>
                    <a:srgbClr val="FFFFFF"/>
                  </a:solidFill>
                </a:uFill>
                <a:latin typeface="Calibri"/>
                <a:ea typeface="Calibri"/>
              </a:rPr>
              <a:t>, entraînant des </a:t>
            </a:r>
            <a:r>
              <a:rPr lang="fr-FR" sz="1400" b="1" strike="noStrike" spc="-1">
                <a:solidFill>
                  <a:srgbClr val="000000"/>
                </a:solidFill>
                <a:uFill>
                  <a:solidFill>
                    <a:srgbClr val="FFFFFF"/>
                  </a:solidFill>
                </a:uFill>
                <a:latin typeface="Calibri"/>
                <a:ea typeface="Calibri"/>
              </a:rPr>
              <a:t>risques</a:t>
            </a:r>
            <a:r>
              <a:rPr lang="fr-FR" sz="1400" b="0" strike="noStrike" spc="-1">
                <a:solidFill>
                  <a:srgbClr val="000000"/>
                </a:solidFill>
                <a:uFill>
                  <a:solidFill>
                    <a:srgbClr val="FFFFFF"/>
                  </a:solidFill>
                </a:uFill>
                <a:latin typeface="Calibri"/>
                <a:ea typeface="Calibri"/>
              </a:rPr>
              <a:t> importants dans certaines zones du globe</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0000"/>
                </a:solidFill>
                <a:uFill>
                  <a:solidFill>
                    <a:srgbClr val="FFFFFF"/>
                  </a:solidFill>
                </a:uFill>
                <a:latin typeface="Calibri"/>
                <a:ea typeface="Calibri"/>
              </a:rPr>
              <a:t>- que des mesures </a:t>
            </a:r>
            <a:r>
              <a:rPr lang="fr-FR" sz="1400" b="1" strike="noStrike" spc="-1">
                <a:solidFill>
                  <a:srgbClr val="000000"/>
                </a:solidFill>
                <a:uFill>
                  <a:solidFill>
                    <a:srgbClr val="FFFFFF"/>
                  </a:solidFill>
                </a:uFill>
                <a:latin typeface="Calibri"/>
                <a:ea typeface="Calibri"/>
              </a:rPr>
              <a:t>d’aménagement</a:t>
            </a:r>
            <a:r>
              <a:rPr lang="fr-FR" sz="1400" b="0" strike="noStrike" spc="-1">
                <a:solidFill>
                  <a:srgbClr val="000000"/>
                </a:solidFill>
                <a:uFill>
                  <a:solidFill>
                    <a:srgbClr val="FFFFFF"/>
                  </a:solidFill>
                </a:uFill>
                <a:latin typeface="Calibri"/>
                <a:ea typeface="Calibri"/>
              </a:rPr>
              <a:t> spécifiques peuvent </a:t>
            </a:r>
            <a:r>
              <a:rPr lang="fr-FR" sz="1400" b="1" strike="noStrike" spc="-1">
                <a:solidFill>
                  <a:srgbClr val="000000"/>
                </a:solidFill>
                <a:uFill>
                  <a:solidFill>
                    <a:srgbClr val="FFFFFF"/>
                  </a:solidFill>
                </a:uFill>
                <a:latin typeface="Calibri"/>
                <a:ea typeface="Calibri"/>
              </a:rPr>
              <a:t>limiter les risques</a:t>
            </a:r>
            <a:r>
              <a:rPr lang="fr-FR" sz="1400" b="0" strike="noStrike" spc="-1">
                <a:solidFill>
                  <a:srgbClr val="000000"/>
                </a:solidFill>
                <a:uFill>
                  <a:solidFill>
                    <a:srgbClr val="FFFFFF"/>
                  </a:solidFill>
                </a:uFill>
                <a:latin typeface="Calibri"/>
                <a:ea typeface="Calibri"/>
              </a:rPr>
              <a:t> encourus par les populations humaines</a:t>
            </a:r>
            <a:endParaRPr lang="fr-FR" sz="1400" b="0" strike="noStrike" spc="-1">
              <a:solidFill>
                <a:srgbClr val="000000"/>
              </a:solidFill>
              <a:uFill>
                <a:solidFill>
                  <a:srgbClr val="FFFFFF"/>
                </a:solidFill>
              </a:uFill>
              <a:latin typeface="Arial"/>
            </a:endParaRPr>
          </a:p>
        </p:txBody>
      </p:sp>
      <p:sp>
        <p:nvSpPr>
          <p:cNvPr id="258" name="CustomShape 5"/>
          <p:cNvSpPr/>
          <p:nvPr/>
        </p:nvSpPr>
        <p:spPr>
          <a:xfrm>
            <a:off x="205560" y="1114920"/>
            <a:ext cx="5017320" cy="2250720"/>
          </a:xfrm>
          <a:prstGeom prst="rect">
            <a:avLst/>
          </a:prstGeom>
          <a:noFill/>
          <a:ln w="19080">
            <a:solidFill>
              <a:srgbClr val="7030A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u="sng" strike="noStrike" spc="-1">
                <a:solidFill>
                  <a:srgbClr val="0000FF"/>
                </a:solidFill>
                <a:uFill>
                  <a:solidFill>
                    <a:srgbClr val="FFFFFF"/>
                  </a:solidFill>
                </a:uFill>
                <a:latin typeface="Calibri"/>
                <a:ea typeface="DejaVu Sans"/>
                <a:hlinkClick r:id="rId3"/>
              </a:rPr>
              <a:t>Vu au collège</a:t>
            </a:r>
            <a:endParaRPr lang="fr-FR" sz="1400" b="0" strike="noStrike" spc="-1">
              <a:solidFill>
                <a:srgbClr val="000000"/>
              </a:solidFill>
              <a:uFill>
                <a:solidFill>
                  <a:srgbClr val="FFFFFF"/>
                </a:solidFill>
              </a:uFill>
              <a:latin typeface="Arial"/>
            </a:endParaRPr>
          </a:p>
          <a:p>
            <a:pPr>
              <a:lnSpc>
                <a:spcPct val="100000"/>
              </a:lnSpc>
            </a:pPr>
            <a:r>
              <a:rPr lang="fr-FR" sz="1600" b="0" strike="noStrike" spc="-1">
                <a:solidFill>
                  <a:srgbClr val="0070C0"/>
                </a:solidFill>
                <a:uFill>
                  <a:solidFill>
                    <a:srgbClr val="FFFFFF"/>
                  </a:solidFill>
                </a:uFill>
                <a:latin typeface="Calibri"/>
                <a:ea typeface="DejaVu Sans"/>
              </a:rPr>
              <a:t> </a:t>
            </a:r>
            <a:r>
              <a:rPr lang="fr-FR" sz="1400" b="1" strike="noStrike" spc="-1">
                <a:solidFill>
                  <a:srgbClr val="0070C0"/>
                </a:solidFill>
                <a:uFill>
                  <a:solidFill>
                    <a:srgbClr val="FFFFFF"/>
                  </a:solidFill>
                </a:uFill>
                <a:latin typeface="Calibri"/>
                <a:ea typeface="DejaVu Sans"/>
              </a:rPr>
              <a:t>Cycle 4 : La planète Terre, l’environnement et l’action humaine</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70C0"/>
                </a:solidFill>
                <a:uFill>
                  <a:solidFill>
                    <a:srgbClr val="FFFFFF"/>
                  </a:solidFill>
                </a:uFill>
                <a:latin typeface="Calibri"/>
                <a:ea typeface="DejaVu Sans"/>
              </a:rPr>
              <a:t>- Relier les connaissances scientifiques sur les risques naturels (ex. séismes, cyclones, inondations) ainsi que ceux liés aux activités humaines (pollution de l’air et des mers, réchauffement climatique…) aux mesures de prévention (quand c’est possible), de protection, d’adaptation, ou d’atténuation.</a:t>
            </a:r>
            <a:endParaRPr lang="fr-FR" sz="1400" b="0" strike="noStrike" spc="-1">
              <a:solidFill>
                <a:srgbClr val="000000"/>
              </a:solidFill>
              <a:uFill>
                <a:solidFill>
                  <a:srgbClr val="FFFFFF"/>
                </a:solidFill>
              </a:uFill>
              <a:latin typeface="Arial"/>
            </a:endParaRPr>
          </a:p>
          <a:p>
            <a:pPr>
              <a:lnSpc>
                <a:spcPct val="100000"/>
              </a:lnSpc>
            </a:pPr>
            <a:r>
              <a:rPr lang="fr-FR" sz="1400" b="0" strike="noStrike" spc="-1">
                <a:solidFill>
                  <a:srgbClr val="0070C0"/>
                </a:solidFill>
                <a:uFill>
                  <a:solidFill>
                    <a:srgbClr val="FFFFFF"/>
                  </a:solidFill>
                </a:uFill>
                <a:latin typeface="Calibri"/>
                <a:ea typeface="DejaVu Sans"/>
              </a:rPr>
              <a:t>- Caractériser quelques-uns des principaux enjeux de l’exploitation d’une ressource naturelle par l’être humain, en lien avec quelques grandes questions de société.</a:t>
            </a:r>
            <a:endParaRPr lang="fr-FR" sz="1400" b="0" strike="noStrike" spc="-1">
              <a:solidFill>
                <a:srgbClr val="000000"/>
              </a:solidFill>
              <a:uFill>
                <a:solidFill>
                  <a:srgbClr val="FFFFFF"/>
                </a:solidFill>
              </a:uFill>
              <a:latin typeface="Arial"/>
            </a:endParaRPr>
          </a:p>
        </p:txBody>
      </p:sp>
      <p:sp>
        <p:nvSpPr>
          <p:cNvPr id="259" name="CustomShape 6"/>
          <p:cNvSpPr/>
          <p:nvPr/>
        </p:nvSpPr>
        <p:spPr>
          <a:xfrm>
            <a:off x="205560" y="3422520"/>
            <a:ext cx="5017320" cy="1976760"/>
          </a:xfrm>
          <a:prstGeom prst="rect">
            <a:avLst/>
          </a:prstGeom>
          <a:solidFill>
            <a:schemeClr val="accent6">
              <a:lumMod val="20000"/>
              <a:lumOff val="80000"/>
            </a:schemeClr>
          </a:solidFill>
          <a:ln w="19080">
            <a:solidFill>
              <a:schemeClr val="tx1"/>
            </a:solidFill>
            <a:round/>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600" b="1" strike="noStrike" spc="-1">
                <a:solidFill>
                  <a:srgbClr val="000000"/>
                </a:solidFill>
                <a:uFill>
                  <a:solidFill>
                    <a:srgbClr val="FFFFFF"/>
                  </a:solidFill>
                </a:uFill>
                <a:latin typeface="Calibri"/>
                <a:ea typeface="DejaVu Sans"/>
              </a:rPr>
              <a:t>Discussions et approches</a:t>
            </a:r>
            <a:endParaRPr lang="fr-FR" sz="1600" b="0" strike="noStrike" spc="-1">
              <a:solidFill>
                <a:srgbClr val="000000"/>
              </a:solidFill>
              <a:uFill>
                <a:solidFill>
                  <a:srgbClr val="FFFFFF"/>
                </a:solidFill>
              </a:uFill>
              <a:latin typeface="Arial"/>
            </a:endParaRPr>
          </a:p>
          <a:p>
            <a:pPr marL="285840" lvl="1" indent="-284400" algn="just">
              <a:lnSpc>
                <a:spcPct val="100000"/>
              </a:lnSpc>
              <a:buClr>
                <a:srgbClr val="FF0000"/>
              </a:buClr>
              <a:buFont typeface="Wingdings" charset="2"/>
              <a:buChar char=""/>
            </a:pPr>
            <a:r>
              <a:rPr lang="fr-FR" sz="1600" b="0" strike="noStrike" spc="-1">
                <a:solidFill>
                  <a:srgbClr val="FF0000"/>
                </a:solidFill>
                <a:uFill>
                  <a:solidFill>
                    <a:srgbClr val="FFFFFF"/>
                  </a:solidFill>
                </a:uFill>
                <a:latin typeface="Calibri"/>
                <a:ea typeface="DejaVu Sans"/>
              </a:rPr>
              <a:t>Questions sur les limites, les interprétations, les choix, …</a:t>
            </a:r>
            <a:endParaRPr lang="fr-FR" sz="1600" b="0" strike="noStrike" spc="-1">
              <a:solidFill>
                <a:srgbClr val="000000"/>
              </a:solidFill>
              <a:uFill>
                <a:solidFill>
                  <a:srgbClr val="FFFFFF"/>
                </a:solidFill>
              </a:uFill>
              <a:latin typeface="Arial"/>
            </a:endParaRPr>
          </a:p>
          <a:p>
            <a:pPr marL="285840" lvl="1" indent="-284400" algn="just">
              <a:lnSpc>
                <a:spcPct val="100000"/>
              </a:lnSpc>
              <a:buClr>
                <a:srgbClr val="FF0000"/>
              </a:buClr>
              <a:buFont typeface="Wingdings" charset="2"/>
              <a:buChar char=""/>
            </a:pPr>
            <a:r>
              <a:rPr lang="fr-FR" sz="1600" b="0" strike="noStrike" spc="-1">
                <a:solidFill>
                  <a:srgbClr val="FF0000"/>
                </a:solidFill>
                <a:uFill>
                  <a:solidFill>
                    <a:srgbClr val="FFFFFF"/>
                  </a:solidFill>
                </a:uFill>
                <a:latin typeface="Calibri"/>
                <a:ea typeface="DejaVu Sans"/>
              </a:rPr>
              <a:t>Éventuel fil conducteur : possibilité de partir de ce constat : l’Homme utilise des matériaux, comment se sont-ils formés ou partir des paysages que deviennent les roches ?</a:t>
            </a:r>
            <a:endParaRPr lang="fr-FR" sz="1600" b="0" strike="noStrike" spc="-1">
              <a:solidFill>
                <a:srgbClr val="000000"/>
              </a:solidFill>
              <a:uFill>
                <a:solidFill>
                  <a:srgbClr val="FFFFFF"/>
                </a:solidFill>
              </a:uFill>
              <a:latin typeface="Arial"/>
            </a:endParaRPr>
          </a:p>
        </p:txBody>
      </p:sp>
      <p:sp>
        <p:nvSpPr>
          <p:cNvPr id="260" name="CustomShape 7"/>
          <p:cNvSpPr/>
          <p:nvPr/>
        </p:nvSpPr>
        <p:spPr>
          <a:xfrm>
            <a:off x="5301720" y="3205080"/>
            <a:ext cx="6537240" cy="2312152"/>
          </a:xfrm>
          <a:prstGeom prst="rect">
            <a:avLst/>
          </a:prstGeom>
          <a:solidFill>
            <a:schemeClr val="accent5">
              <a:lumMod val="40000"/>
              <a:lumOff val="60000"/>
            </a:schemeClr>
          </a:solidFill>
          <a:ln w="19080">
            <a:solidFill>
              <a:srgbClr val="0070C0"/>
            </a:solidFill>
            <a:round/>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600" b="1" strike="noStrike" spc="-1" dirty="0">
                <a:solidFill>
                  <a:srgbClr val="000000"/>
                </a:solidFill>
                <a:uFill>
                  <a:solidFill>
                    <a:srgbClr val="FFFFFF"/>
                  </a:solidFill>
                </a:uFill>
                <a:latin typeface="Calibri"/>
                <a:ea typeface="DejaVu Sans"/>
              </a:rPr>
              <a:t>Activités possibles :</a:t>
            </a:r>
            <a:endParaRPr lang="fr-FR" sz="1600" b="0" strike="noStrike" spc="-1" dirty="0">
              <a:solidFill>
                <a:srgbClr val="000000"/>
              </a:solidFill>
              <a:uFill>
                <a:solidFill>
                  <a:srgbClr val="FFFFFF"/>
                </a:solidFill>
              </a:uFill>
              <a:latin typeface="Arial"/>
            </a:endParaRPr>
          </a:p>
          <a:p>
            <a:pPr marL="19050" indent="-19050" algn="just">
              <a:lnSpc>
                <a:spcPct val="100000"/>
              </a:lnSpc>
              <a:buClr>
                <a:srgbClr val="000000"/>
              </a:buClr>
            </a:pPr>
            <a:r>
              <a:rPr lang="fr-FR" sz="1600" b="1" strike="noStrike" spc="-1" dirty="0" smtClean="0">
                <a:solidFill>
                  <a:srgbClr val="000000"/>
                </a:solidFill>
                <a:uFill>
                  <a:solidFill>
                    <a:srgbClr val="FFFFFF"/>
                  </a:solidFill>
                </a:uFill>
                <a:latin typeface="Calibri"/>
                <a:ea typeface="Calibri"/>
              </a:rPr>
              <a:t>- Exposés</a:t>
            </a:r>
            <a:r>
              <a:rPr lang="fr-FR" sz="1600" b="0" strike="noStrike" spc="-1" dirty="0" smtClean="0">
                <a:solidFill>
                  <a:srgbClr val="000000"/>
                </a:solidFill>
                <a:uFill>
                  <a:solidFill>
                    <a:srgbClr val="FFFFFF"/>
                  </a:solidFill>
                </a:uFill>
                <a:latin typeface="Calibri"/>
                <a:ea typeface="Calibri"/>
              </a:rPr>
              <a:t> </a:t>
            </a:r>
            <a:r>
              <a:rPr lang="fr-FR" sz="1600" b="0" strike="noStrike" spc="-1" dirty="0">
                <a:solidFill>
                  <a:srgbClr val="000000"/>
                </a:solidFill>
                <a:uFill>
                  <a:solidFill>
                    <a:srgbClr val="FFFFFF"/>
                  </a:solidFill>
                </a:uFill>
                <a:latin typeface="Calibri"/>
                <a:ea typeface="Calibri"/>
              </a:rPr>
              <a:t>: risques et exploitation par l’Homme des produits de l'érosion</a:t>
            </a:r>
            <a:endParaRPr lang="fr-FR" sz="1600" b="0" strike="noStrike" spc="-1" dirty="0">
              <a:solidFill>
                <a:srgbClr val="000000"/>
              </a:solidFill>
              <a:uFill>
                <a:solidFill>
                  <a:srgbClr val="FFFFFF"/>
                </a:solidFill>
              </a:uFill>
              <a:latin typeface="Arial"/>
            </a:endParaRPr>
          </a:p>
          <a:p>
            <a:pPr marL="19050" indent="-19050" algn="just">
              <a:lnSpc>
                <a:spcPct val="100000"/>
              </a:lnSpc>
              <a:buClr>
                <a:srgbClr val="000000"/>
              </a:buClr>
            </a:pPr>
            <a:r>
              <a:rPr lang="fr-FR" sz="1600" b="0" strike="noStrike" spc="-1" dirty="0" smtClean="0">
                <a:solidFill>
                  <a:srgbClr val="000000"/>
                </a:solidFill>
                <a:uFill>
                  <a:solidFill>
                    <a:srgbClr val="FFFFFF"/>
                  </a:solidFill>
                </a:uFill>
                <a:latin typeface="Calibri"/>
                <a:ea typeface="Calibri"/>
              </a:rPr>
              <a:t>- Remonter </a:t>
            </a:r>
            <a:r>
              <a:rPr lang="fr-FR" sz="1600" b="0" strike="noStrike" spc="-1" dirty="0">
                <a:solidFill>
                  <a:srgbClr val="000000"/>
                </a:solidFill>
                <a:uFill>
                  <a:solidFill>
                    <a:srgbClr val="FFFFFF"/>
                  </a:solidFill>
                </a:uFill>
                <a:latin typeface="Calibri"/>
                <a:ea typeface="Calibri"/>
              </a:rPr>
              <a:t>le temps sur site </a:t>
            </a:r>
            <a:r>
              <a:rPr lang="fr-FR" sz="1600" b="0" u="sng" strike="noStrike" spc="-1" dirty="0">
                <a:solidFill>
                  <a:srgbClr val="0000FF"/>
                </a:solidFill>
                <a:uFill>
                  <a:solidFill>
                    <a:srgbClr val="FFFFFF"/>
                  </a:solidFill>
                </a:uFill>
                <a:latin typeface="Calibri"/>
                <a:ea typeface="Calibri"/>
                <a:hlinkClick r:id="rId4"/>
              </a:rPr>
              <a:t>IGN</a:t>
            </a:r>
            <a:r>
              <a:rPr lang="fr-FR" sz="1600" b="0" strike="noStrike" spc="-1" dirty="0">
                <a:solidFill>
                  <a:srgbClr val="000000"/>
                </a:solidFill>
                <a:uFill>
                  <a:solidFill>
                    <a:srgbClr val="FFFFFF"/>
                  </a:solidFill>
                </a:uFill>
                <a:latin typeface="Calibri"/>
                <a:ea typeface="Calibri"/>
              </a:rPr>
              <a:t> (pour avoir accès à des photos à </a:t>
            </a:r>
            <a:r>
              <a:rPr lang="fr-FR" sz="1600" b="0" strike="noStrike" spc="-1" dirty="0" smtClean="0">
                <a:solidFill>
                  <a:srgbClr val="000000"/>
                </a:solidFill>
                <a:uFill>
                  <a:solidFill>
                    <a:srgbClr val="FFFFFF"/>
                  </a:solidFill>
                </a:uFill>
                <a:latin typeface="Calibri"/>
                <a:ea typeface="Calibri"/>
              </a:rPr>
              <a:t>deux périodes </a:t>
            </a:r>
            <a:r>
              <a:rPr lang="fr-FR" sz="1600" b="0" strike="noStrike" spc="-1" dirty="0">
                <a:solidFill>
                  <a:srgbClr val="000000"/>
                </a:solidFill>
                <a:uFill>
                  <a:solidFill>
                    <a:srgbClr val="FFFFFF"/>
                  </a:solidFill>
                </a:uFill>
                <a:latin typeface="Calibri"/>
                <a:ea typeface="Calibri"/>
              </a:rPr>
              <a:t>différentes)</a:t>
            </a:r>
            <a:endParaRPr lang="fr-FR" sz="1600" b="0" strike="noStrike" spc="-1" dirty="0">
              <a:solidFill>
                <a:srgbClr val="000000"/>
              </a:solidFill>
              <a:uFill>
                <a:solidFill>
                  <a:srgbClr val="FFFFFF"/>
                </a:solidFill>
              </a:uFill>
              <a:latin typeface="Arial"/>
            </a:endParaRPr>
          </a:p>
          <a:p>
            <a:pPr marL="19050" indent="-19050" algn="just">
              <a:lnSpc>
                <a:spcPct val="100000"/>
              </a:lnSpc>
              <a:buClr>
                <a:srgbClr val="000000"/>
              </a:buClr>
            </a:pPr>
            <a:r>
              <a:rPr lang="fr-FR" sz="1600" b="1" spc="-1" dirty="0" smtClean="0">
                <a:solidFill>
                  <a:srgbClr val="000000"/>
                </a:solidFill>
                <a:uFill>
                  <a:solidFill>
                    <a:srgbClr val="FFFFFF"/>
                  </a:solidFill>
                </a:uFill>
                <a:latin typeface="Calibri"/>
                <a:ea typeface="Calibri"/>
              </a:rPr>
              <a:t>- E</a:t>
            </a:r>
            <a:r>
              <a:rPr lang="fr-FR" sz="1600" b="1" strike="noStrike" spc="-1" dirty="0" smtClean="0">
                <a:solidFill>
                  <a:srgbClr val="000000"/>
                </a:solidFill>
                <a:uFill>
                  <a:solidFill>
                    <a:srgbClr val="FFFFFF"/>
                  </a:solidFill>
                </a:uFill>
                <a:latin typeface="Calibri"/>
                <a:ea typeface="Calibri"/>
              </a:rPr>
              <a:t>xpérimentation </a:t>
            </a:r>
            <a:r>
              <a:rPr lang="fr-FR" sz="1600" b="1" u="sng" strike="noStrike" spc="-1" dirty="0">
                <a:solidFill>
                  <a:srgbClr val="0000FF"/>
                </a:solidFill>
                <a:uFill>
                  <a:solidFill>
                    <a:srgbClr val="FFFFFF"/>
                  </a:solidFill>
                </a:uFill>
                <a:latin typeface="Calibri"/>
                <a:ea typeface="Calibri"/>
                <a:hlinkClick r:id="rId5"/>
              </a:rPr>
              <a:t>rallye science 2018 </a:t>
            </a:r>
            <a:r>
              <a:rPr lang="fr-FR" sz="1600" b="0" strike="noStrike" spc="-1" dirty="0">
                <a:solidFill>
                  <a:srgbClr val="000000"/>
                </a:solidFill>
                <a:uFill>
                  <a:solidFill>
                    <a:srgbClr val="FFFFFF"/>
                  </a:solidFill>
                </a:uFill>
                <a:latin typeface="Calibri"/>
                <a:ea typeface="Calibri"/>
              </a:rPr>
              <a:t>: impact végétation sur érosion</a:t>
            </a:r>
            <a:endParaRPr lang="fr-FR" sz="1600" b="0" strike="noStrike" spc="-1" dirty="0">
              <a:solidFill>
                <a:srgbClr val="000000"/>
              </a:solidFill>
              <a:uFill>
                <a:solidFill>
                  <a:srgbClr val="FFFFFF"/>
                </a:solidFill>
              </a:uFill>
              <a:latin typeface="Arial"/>
            </a:endParaRPr>
          </a:p>
          <a:p>
            <a:pPr marL="19050" indent="-19050" algn="just">
              <a:lnSpc>
                <a:spcPct val="100000"/>
              </a:lnSpc>
              <a:buClr>
                <a:srgbClr val="000000"/>
              </a:buClr>
            </a:pPr>
            <a:r>
              <a:rPr lang="fr-FR" sz="1600" b="0" strike="noStrike" spc="-1" dirty="0" smtClean="0">
                <a:solidFill>
                  <a:srgbClr val="000000"/>
                </a:solidFill>
                <a:uFill>
                  <a:solidFill>
                    <a:srgbClr val="FFFFFF"/>
                  </a:solidFill>
                </a:uFill>
                <a:latin typeface="Calibri"/>
                <a:ea typeface="Calibri"/>
              </a:rPr>
              <a:t>- Effet </a:t>
            </a:r>
            <a:r>
              <a:rPr lang="fr-FR" sz="1600" b="0" strike="noStrike" spc="-1" dirty="0">
                <a:solidFill>
                  <a:srgbClr val="000000"/>
                </a:solidFill>
                <a:uFill>
                  <a:solidFill>
                    <a:srgbClr val="FFFFFF"/>
                  </a:solidFill>
                </a:uFill>
                <a:latin typeface="Calibri"/>
                <a:ea typeface="Calibri"/>
              </a:rPr>
              <a:t>de </a:t>
            </a:r>
            <a:r>
              <a:rPr lang="fr-FR" sz="1600" b="1" strike="noStrike" spc="-1" dirty="0">
                <a:solidFill>
                  <a:srgbClr val="000000"/>
                </a:solidFill>
                <a:uFill>
                  <a:solidFill>
                    <a:srgbClr val="FFFFFF"/>
                  </a:solidFill>
                </a:uFill>
                <a:latin typeface="Calibri"/>
                <a:ea typeface="Calibri"/>
              </a:rPr>
              <a:t>déboisement</a:t>
            </a:r>
            <a:r>
              <a:rPr lang="fr-FR" sz="1600" b="0" strike="noStrike" spc="-1" dirty="0">
                <a:solidFill>
                  <a:srgbClr val="000000"/>
                </a:solidFill>
                <a:uFill>
                  <a:solidFill>
                    <a:srgbClr val="FFFFFF"/>
                  </a:solidFill>
                </a:uFill>
                <a:latin typeface="Calibri"/>
                <a:ea typeface="Calibri"/>
              </a:rPr>
              <a:t> et culture sur </a:t>
            </a:r>
            <a:r>
              <a:rPr lang="fr-FR" sz="1600" b="0" strike="noStrike" spc="-1" dirty="0" smtClean="0">
                <a:solidFill>
                  <a:srgbClr val="000000"/>
                </a:solidFill>
                <a:uFill>
                  <a:solidFill>
                    <a:srgbClr val="FFFFFF"/>
                  </a:solidFill>
                </a:uFill>
                <a:latin typeface="Calibri"/>
                <a:ea typeface="Calibri"/>
              </a:rPr>
              <a:t>l’érosion.</a:t>
            </a:r>
          </a:p>
          <a:p>
            <a:pPr marL="19050" indent="-19050" algn="just">
              <a:lnSpc>
                <a:spcPct val="100000"/>
              </a:lnSpc>
              <a:buClr>
                <a:srgbClr val="000000"/>
              </a:buClr>
              <a:buFontTx/>
              <a:buChar char="-"/>
            </a:pPr>
            <a:r>
              <a:rPr lang="fr-FR" sz="1600" spc="-1" dirty="0" smtClean="0">
                <a:solidFill>
                  <a:srgbClr val="000000"/>
                </a:solidFill>
                <a:uFill>
                  <a:solidFill>
                    <a:srgbClr val="FFFFFF"/>
                  </a:solidFill>
                </a:uFill>
                <a:latin typeface="Calibri"/>
              </a:rPr>
              <a:t>Catastrophe du Grand </a:t>
            </a:r>
            <a:r>
              <a:rPr lang="fr-FR" sz="1600" spc="-1" dirty="0" err="1" smtClean="0">
                <a:solidFill>
                  <a:srgbClr val="000000"/>
                </a:solidFill>
                <a:uFill>
                  <a:solidFill>
                    <a:srgbClr val="FFFFFF"/>
                  </a:solidFill>
                </a:uFill>
                <a:latin typeface="Calibri"/>
              </a:rPr>
              <a:t>Bornand</a:t>
            </a:r>
            <a:r>
              <a:rPr lang="fr-FR" sz="1600" spc="-1" dirty="0" smtClean="0">
                <a:solidFill>
                  <a:srgbClr val="000000"/>
                </a:solidFill>
                <a:uFill>
                  <a:solidFill>
                    <a:srgbClr val="FFFFFF"/>
                  </a:solidFill>
                </a:uFill>
                <a:latin typeface="Calibri"/>
              </a:rPr>
              <a:t> (juillet 1987) avec les aménagements  de la rivière</a:t>
            </a:r>
          </a:p>
          <a:p>
            <a:pPr marL="19050" indent="-19050" algn="just">
              <a:buClr>
                <a:srgbClr val="000000"/>
              </a:buClr>
              <a:buFontTx/>
              <a:buChar char="-"/>
            </a:pPr>
            <a:r>
              <a:rPr lang="fr-FR" sz="1600" spc="-1" dirty="0" smtClean="0">
                <a:solidFill>
                  <a:srgbClr val="000000"/>
                </a:solidFill>
                <a:uFill>
                  <a:solidFill>
                    <a:srgbClr val="FFFFFF"/>
                  </a:solidFill>
                </a:uFill>
                <a:latin typeface="Calibri"/>
              </a:rPr>
              <a:t>Mine d’or en Guyane</a:t>
            </a:r>
          </a:p>
          <a:p>
            <a:pPr marL="19050" indent="-19050" algn="just">
              <a:lnSpc>
                <a:spcPct val="100000"/>
              </a:lnSpc>
              <a:buClr>
                <a:srgbClr val="000000"/>
              </a:buClr>
              <a:buFontTx/>
              <a:buChar char="-"/>
            </a:pPr>
            <a:endParaRPr lang="fr-FR" sz="1600" spc="-1" dirty="0" smtClean="0">
              <a:solidFill>
                <a:srgbClr val="000000"/>
              </a:solidFill>
              <a:uFill>
                <a:solidFill>
                  <a:srgbClr val="FFFFFF"/>
                </a:solidFill>
              </a:uFill>
              <a:latin typeface="Calibri"/>
            </a:endParaRPr>
          </a:p>
        </p:txBody>
      </p:sp>
      <p:sp>
        <p:nvSpPr>
          <p:cNvPr id="261" name="CustomShape 8"/>
          <p:cNvSpPr/>
          <p:nvPr/>
        </p:nvSpPr>
        <p:spPr>
          <a:xfrm>
            <a:off x="5290560" y="2674800"/>
            <a:ext cx="6537240" cy="334080"/>
          </a:xfrm>
          <a:prstGeom prst="rect">
            <a:avLst/>
          </a:prstGeom>
          <a:noFill/>
          <a:ln w="19080">
            <a:solidFill>
              <a:srgbClr val="0070C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15000"/>
              </a:lnSpc>
              <a:spcAft>
                <a:spcPts val="1001"/>
              </a:spcAft>
            </a:pPr>
            <a:r>
              <a:rPr lang="fr-FR" sz="1400" b="1" strike="noStrike" spc="-1">
                <a:solidFill>
                  <a:srgbClr val="000000"/>
                </a:solidFill>
                <a:uFill>
                  <a:solidFill>
                    <a:srgbClr val="FFFFFF"/>
                  </a:solidFill>
                </a:uFill>
                <a:latin typeface="Calibri"/>
                <a:ea typeface="Calibri"/>
              </a:rPr>
              <a:t>Mots clés : </a:t>
            </a:r>
            <a:r>
              <a:rPr lang="fr-FR" sz="1400" b="1" strike="noStrike" spc="-1">
                <a:solidFill>
                  <a:srgbClr val="FF0000"/>
                </a:solidFill>
                <a:uFill>
                  <a:solidFill>
                    <a:srgbClr val="FFFFFF"/>
                  </a:solidFill>
                </a:uFill>
                <a:latin typeface="Calibri"/>
                <a:ea typeface="Calibri"/>
              </a:rPr>
              <a:t>Produits ; érosion ; risques ; aménagements</a:t>
            </a:r>
            <a:endParaRPr lang="fr-FR" sz="1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1876</TotalTime>
  <Words>869</Words>
  <Application>Microsoft Office PowerPoint</Application>
  <PresentationFormat>Personnalisé</PresentationFormat>
  <Paragraphs>99</Paragraphs>
  <Slides>11</Slides>
  <Notes>1</Notes>
  <HiddenSlides>0</HiddenSlides>
  <MMClips>0</MMClips>
  <ScaleCrop>false</ScaleCrop>
  <HeadingPairs>
    <vt:vector size="4" baseType="variant">
      <vt:variant>
        <vt:lpstr>Thème</vt:lpstr>
      </vt:variant>
      <vt:variant>
        <vt:i4>2</vt:i4>
      </vt:variant>
      <vt:variant>
        <vt:lpstr>Titres des diapositives</vt:lpstr>
      </vt:variant>
      <vt:variant>
        <vt:i4>11</vt:i4>
      </vt:variant>
    </vt:vector>
  </HeadingPairs>
  <TitlesOfParts>
    <vt:vector size="13" baseType="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Académie de Grenoble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jean-marc SIMON</dc:creator>
  <cp:lastModifiedBy>poloc</cp:lastModifiedBy>
  <cp:revision>144</cp:revision>
  <dcterms:created xsi:type="dcterms:W3CDTF">2019-04-25T15:50:08Z</dcterms:created>
  <dcterms:modified xsi:type="dcterms:W3CDTF">2019-09-16T10:40:53Z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Académie de Grenoble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4</vt:i4>
  </property>
  <property fmtid="{D5CDD505-2E9C-101B-9397-08002B2CF9AE}" pid="9" name="PresentationFormat">
    <vt:lpwstr>Personnalisé</vt:lpwstr>
  </property>
  <property fmtid="{D5CDD505-2E9C-101B-9397-08002B2CF9AE}" pid="10" name="ScaleCrop">
    <vt:bool>false</vt:bool>
  </property>
  <property fmtid="{D5CDD505-2E9C-101B-9397-08002B2CF9AE}" pid="11" name="ShareDoc">
    <vt:bool>false</vt:bool>
  </property>
  <property fmtid="{D5CDD505-2E9C-101B-9397-08002B2CF9AE}" pid="12" name="Slides">
    <vt:i4>33</vt:i4>
  </property>
</Properties>
</file>